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5" r:id="rId2"/>
    <p:sldId id="256" r:id="rId3"/>
    <p:sldId id="262" r:id="rId4"/>
    <p:sldId id="263" r:id="rId5"/>
    <p:sldId id="264" r:id="rId6"/>
    <p:sldId id="265" r:id="rId7"/>
    <p:sldId id="271" r:id="rId8"/>
    <p:sldId id="257" r:id="rId9"/>
    <p:sldId id="266" r:id="rId10"/>
    <p:sldId id="267" r:id="rId11"/>
    <p:sldId id="268" r:id="rId12"/>
    <p:sldId id="269" r:id="rId13"/>
    <p:sldId id="270" r:id="rId14"/>
    <p:sldId id="272" r:id="rId15"/>
    <p:sldId id="258" r:id="rId16"/>
    <p:sldId id="273" r:id="rId17"/>
    <p:sldId id="274" r:id="rId18"/>
    <p:sldId id="275" r:id="rId19"/>
    <p:sldId id="276" r:id="rId20"/>
    <p:sldId id="277" r:id="rId21"/>
    <p:sldId id="259" r:id="rId22"/>
    <p:sldId id="278" r:id="rId23"/>
    <p:sldId id="279" r:id="rId24"/>
    <p:sldId id="280" r:id="rId25"/>
    <p:sldId id="281" r:id="rId26"/>
    <p:sldId id="261" r:id="rId27"/>
    <p:sldId id="282" r:id="rId28"/>
    <p:sldId id="283" r:id="rId29"/>
    <p:sldId id="284" r:id="rId3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42" y="1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BB5D8-CB80-28D9-A33C-EB961E1EB5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CH"/>
          </a:p>
        </p:txBody>
      </p:sp>
      <p:sp>
        <p:nvSpPr>
          <p:cNvPr id="3" name="副标题 2">
            <a:extLst>
              <a:ext uri="{FF2B5EF4-FFF2-40B4-BE49-F238E27FC236}">
                <a16:creationId xmlns:a16="http://schemas.microsoft.com/office/drawing/2014/main" id="{29673095-D9D6-FF1B-E434-6BBC63F525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CH"/>
          </a:p>
        </p:txBody>
      </p:sp>
      <p:sp>
        <p:nvSpPr>
          <p:cNvPr id="4" name="日期占位符 3">
            <a:extLst>
              <a:ext uri="{FF2B5EF4-FFF2-40B4-BE49-F238E27FC236}">
                <a16:creationId xmlns:a16="http://schemas.microsoft.com/office/drawing/2014/main" id="{E44D1FC4-AC86-3014-8CD9-59983388C3EC}"/>
              </a:ext>
            </a:extLst>
          </p:cNvPr>
          <p:cNvSpPr>
            <a:spLocks noGrp="1"/>
          </p:cNvSpPr>
          <p:nvPr>
            <p:ph type="dt" sz="half" idx="10"/>
          </p:nvPr>
        </p:nvSpPr>
        <p:spPr/>
        <p:txBody>
          <a:bodyPr/>
          <a:lstStyle/>
          <a:p>
            <a:fld id="{FEAB57CF-8D5A-4B43-B3FF-1FE19215A846}" type="datetimeFigureOut">
              <a:rPr lang="en-CH" smtClean="0"/>
              <a:t>27/11/2023</a:t>
            </a:fld>
            <a:endParaRPr lang="en-CH"/>
          </a:p>
        </p:txBody>
      </p:sp>
      <p:sp>
        <p:nvSpPr>
          <p:cNvPr id="5" name="页脚占位符 4">
            <a:extLst>
              <a:ext uri="{FF2B5EF4-FFF2-40B4-BE49-F238E27FC236}">
                <a16:creationId xmlns:a16="http://schemas.microsoft.com/office/drawing/2014/main" id="{7725895F-F865-4CE8-A977-87101FC7522D}"/>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A25B6B53-803F-8E63-7830-D1B5A8CC8DEB}"/>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67094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5F1B7-5363-D0BB-604B-48F5FFA67DD9}"/>
              </a:ext>
            </a:extLst>
          </p:cNvPr>
          <p:cNvSpPr>
            <a:spLocks noGrp="1"/>
          </p:cNvSpPr>
          <p:nvPr>
            <p:ph type="title"/>
          </p:nvPr>
        </p:nvSpPr>
        <p:spPr/>
        <p:txBody>
          <a:bodyPr/>
          <a:lstStyle/>
          <a:p>
            <a:r>
              <a:rPr lang="zh-CN" altLang="en-US"/>
              <a:t>单击此处编辑母版标题样式</a:t>
            </a:r>
            <a:endParaRPr lang="en-CH"/>
          </a:p>
        </p:txBody>
      </p:sp>
      <p:sp>
        <p:nvSpPr>
          <p:cNvPr id="3" name="竖排文字占位符 2">
            <a:extLst>
              <a:ext uri="{FF2B5EF4-FFF2-40B4-BE49-F238E27FC236}">
                <a16:creationId xmlns:a16="http://schemas.microsoft.com/office/drawing/2014/main" id="{4464F063-DDE6-216E-1DF8-CF9B8385822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41DF19A0-D264-EFD4-18CD-B91F19F5D924}"/>
              </a:ext>
            </a:extLst>
          </p:cNvPr>
          <p:cNvSpPr>
            <a:spLocks noGrp="1"/>
          </p:cNvSpPr>
          <p:nvPr>
            <p:ph type="dt" sz="half" idx="10"/>
          </p:nvPr>
        </p:nvSpPr>
        <p:spPr/>
        <p:txBody>
          <a:bodyPr/>
          <a:lstStyle/>
          <a:p>
            <a:fld id="{FEAB57CF-8D5A-4B43-B3FF-1FE19215A846}" type="datetimeFigureOut">
              <a:rPr lang="en-CH" smtClean="0"/>
              <a:t>27/11/2023</a:t>
            </a:fld>
            <a:endParaRPr lang="en-CH"/>
          </a:p>
        </p:txBody>
      </p:sp>
      <p:sp>
        <p:nvSpPr>
          <p:cNvPr id="5" name="页脚占位符 4">
            <a:extLst>
              <a:ext uri="{FF2B5EF4-FFF2-40B4-BE49-F238E27FC236}">
                <a16:creationId xmlns:a16="http://schemas.microsoft.com/office/drawing/2014/main" id="{37616118-104E-D89B-4792-8F24626824FB}"/>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27671C5D-2CBC-5909-FFCE-9B4F5597211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166192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D291670-BC8B-B954-D14A-328E5BF405C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CH"/>
          </a:p>
        </p:txBody>
      </p:sp>
      <p:sp>
        <p:nvSpPr>
          <p:cNvPr id="3" name="竖排文字占位符 2">
            <a:extLst>
              <a:ext uri="{FF2B5EF4-FFF2-40B4-BE49-F238E27FC236}">
                <a16:creationId xmlns:a16="http://schemas.microsoft.com/office/drawing/2014/main" id="{196E057F-2E54-4D4F-55F8-C5D0EE104B2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165F0522-63C0-1C90-2BF5-F5C447BCBB2F}"/>
              </a:ext>
            </a:extLst>
          </p:cNvPr>
          <p:cNvSpPr>
            <a:spLocks noGrp="1"/>
          </p:cNvSpPr>
          <p:nvPr>
            <p:ph type="dt" sz="half" idx="10"/>
          </p:nvPr>
        </p:nvSpPr>
        <p:spPr/>
        <p:txBody>
          <a:bodyPr/>
          <a:lstStyle/>
          <a:p>
            <a:fld id="{FEAB57CF-8D5A-4B43-B3FF-1FE19215A846}" type="datetimeFigureOut">
              <a:rPr lang="en-CH" smtClean="0"/>
              <a:t>27/11/2023</a:t>
            </a:fld>
            <a:endParaRPr lang="en-CH"/>
          </a:p>
        </p:txBody>
      </p:sp>
      <p:sp>
        <p:nvSpPr>
          <p:cNvPr id="5" name="页脚占位符 4">
            <a:extLst>
              <a:ext uri="{FF2B5EF4-FFF2-40B4-BE49-F238E27FC236}">
                <a16:creationId xmlns:a16="http://schemas.microsoft.com/office/drawing/2014/main" id="{4E2A826E-43A0-CB9C-7517-95747B7F6370}"/>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1F6995EE-FBD6-4210-DF2A-D2CFEBD61907}"/>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91306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C1CF2-D2EE-D129-129C-79FD54BA777B}"/>
              </a:ext>
            </a:extLst>
          </p:cNvPr>
          <p:cNvSpPr>
            <a:spLocks noGrp="1"/>
          </p:cNvSpPr>
          <p:nvPr>
            <p:ph type="title"/>
          </p:nvPr>
        </p:nvSpPr>
        <p:spPr/>
        <p:txBody>
          <a:body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55DD76D8-9D47-36AD-4839-DAF4D0C696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F73F07E2-8DE3-FC9C-1B5B-D049186B7B4D}"/>
              </a:ext>
            </a:extLst>
          </p:cNvPr>
          <p:cNvSpPr>
            <a:spLocks noGrp="1"/>
          </p:cNvSpPr>
          <p:nvPr>
            <p:ph type="dt" sz="half" idx="10"/>
          </p:nvPr>
        </p:nvSpPr>
        <p:spPr/>
        <p:txBody>
          <a:bodyPr/>
          <a:lstStyle/>
          <a:p>
            <a:fld id="{FEAB57CF-8D5A-4B43-B3FF-1FE19215A846}" type="datetimeFigureOut">
              <a:rPr lang="en-CH" smtClean="0"/>
              <a:t>27/11/2023</a:t>
            </a:fld>
            <a:endParaRPr lang="en-CH"/>
          </a:p>
        </p:txBody>
      </p:sp>
      <p:sp>
        <p:nvSpPr>
          <p:cNvPr id="5" name="页脚占位符 4">
            <a:extLst>
              <a:ext uri="{FF2B5EF4-FFF2-40B4-BE49-F238E27FC236}">
                <a16:creationId xmlns:a16="http://schemas.microsoft.com/office/drawing/2014/main" id="{2DD9CB60-98D0-6025-124C-66DE018201FF}"/>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60CB1693-A58F-9FB3-8CF1-F868BB4E0596}"/>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70644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344BF-95AA-D51A-63A1-BFC0D393437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0ACDA7B2-4806-EAAC-DE0F-824DB5293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C1CB0B-8D6A-C8CD-EEEE-FD0FF5FDB4DE}"/>
              </a:ext>
            </a:extLst>
          </p:cNvPr>
          <p:cNvSpPr>
            <a:spLocks noGrp="1"/>
          </p:cNvSpPr>
          <p:nvPr>
            <p:ph type="dt" sz="half" idx="10"/>
          </p:nvPr>
        </p:nvSpPr>
        <p:spPr/>
        <p:txBody>
          <a:bodyPr/>
          <a:lstStyle/>
          <a:p>
            <a:fld id="{FEAB57CF-8D5A-4B43-B3FF-1FE19215A846}" type="datetimeFigureOut">
              <a:rPr lang="en-CH" smtClean="0"/>
              <a:t>27/11/2023</a:t>
            </a:fld>
            <a:endParaRPr lang="en-CH"/>
          </a:p>
        </p:txBody>
      </p:sp>
      <p:sp>
        <p:nvSpPr>
          <p:cNvPr id="5" name="页脚占位符 4">
            <a:extLst>
              <a:ext uri="{FF2B5EF4-FFF2-40B4-BE49-F238E27FC236}">
                <a16:creationId xmlns:a16="http://schemas.microsoft.com/office/drawing/2014/main" id="{6E9D9DF1-9B25-048A-3EB1-E69C3D11D9FF}"/>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BCBEC9BF-5329-79D2-1B4C-7EB86EEF42CB}"/>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2006720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02B8E-06EB-1782-D26F-E0DF79C76ADE}"/>
              </a:ext>
            </a:extLst>
          </p:cNvPr>
          <p:cNvSpPr>
            <a:spLocks noGrp="1"/>
          </p:cNvSpPr>
          <p:nvPr>
            <p:ph type="title"/>
          </p:nvPr>
        </p:nvSpPr>
        <p:spPr/>
        <p:txBody>
          <a:body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38F8849D-C4DD-770F-17AF-2F467B92935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内容占位符 3">
            <a:extLst>
              <a:ext uri="{FF2B5EF4-FFF2-40B4-BE49-F238E27FC236}">
                <a16:creationId xmlns:a16="http://schemas.microsoft.com/office/drawing/2014/main" id="{D4763F39-8409-4CFD-9C2F-03BEDF555BA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5" name="日期占位符 4">
            <a:extLst>
              <a:ext uri="{FF2B5EF4-FFF2-40B4-BE49-F238E27FC236}">
                <a16:creationId xmlns:a16="http://schemas.microsoft.com/office/drawing/2014/main" id="{94B5A3D3-0A93-650A-F824-A50A526D1873}"/>
              </a:ext>
            </a:extLst>
          </p:cNvPr>
          <p:cNvSpPr>
            <a:spLocks noGrp="1"/>
          </p:cNvSpPr>
          <p:nvPr>
            <p:ph type="dt" sz="half" idx="10"/>
          </p:nvPr>
        </p:nvSpPr>
        <p:spPr/>
        <p:txBody>
          <a:bodyPr/>
          <a:lstStyle/>
          <a:p>
            <a:fld id="{FEAB57CF-8D5A-4B43-B3FF-1FE19215A846}" type="datetimeFigureOut">
              <a:rPr lang="en-CH" smtClean="0"/>
              <a:t>27/11/2023</a:t>
            </a:fld>
            <a:endParaRPr lang="en-CH"/>
          </a:p>
        </p:txBody>
      </p:sp>
      <p:sp>
        <p:nvSpPr>
          <p:cNvPr id="6" name="页脚占位符 5">
            <a:extLst>
              <a:ext uri="{FF2B5EF4-FFF2-40B4-BE49-F238E27FC236}">
                <a16:creationId xmlns:a16="http://schemas.microsoft.com/office/drawing/2014/main" id="{3AAA15E0-9C5F-78F2-6EF8-0F100F1F08D7}"/>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95812542-2574-8E3B-3F36-6E76C34742FF}"/>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703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1F19D-A1D4-5D4D-06DE-D0DB54062300}"/>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82D62213-EF7D-C221-D7A3-B0713C7256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ABE3437-8C4F-F810-73E8-B3B1F3BDBD7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5" name="文本占位符 4">
            <a:extLst>
              <a:ext uri="{FF2B5EF4-FFF2-40B4-BE49-F238E27FC236}">
                <a16:creationId xmlns:a16="http://schemas.microsoft.com/office/drawing/2014/main" id="{E5B3EB29-6BDF-DF1D-B020-24E270271E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C564B0F-BBCC-250B-A824-736F90402FD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7" name="日期占位符 6">
            <a:extLst>
              <a:ext uri="{FF2B5EF4-FFF2-40B4-BE49-F238E27FC236}">
                <a16:creationId xmlns:a16="http://schemas.microsoft.com/office/drawing/2014/main" id="{A35E8CE0-07D7-7A51-BEED-C4A38136D171}"/>
              </a:ext>
            </a:extLst>
          </p:cNvPr>
          <p:cNvSpPr>
            <a:spLocks noGrp="1"/>
          </p:cNvSpPr>
          <p:nvPr>
            <p:ph type="dt" sz="half" idx="10"/>
          </p:nvPr>
        </p:nvSpPr>
        <p:spPr/>
        <p:txBody>
          <a:bodyPr/>
          <a:lstStyle/>
          <a:p>
            <a:fld id="{FEAB57CF-8D5A-4B43-B3FF-1FE19215A846}" type="datetimeFigureOut">
              <a:rPr lang="en-CH" smtClean="0"/>
              <a:t>27/11/2023</a:t>
            </a:fld>
            <a:endParaRPr lang="en-CH"/>
          </a:p>
        </p:txBody>
      </p:sp>
      <p:sp>
        <p:nvSpPr>
          <p:cNvPr id="8" name="页脚占位符 7">
            <a:extLst>
              <a:ext uri="{FF2B5EF4-FFF2-40B4-BE49-F238E27FC236}">
                <a16:creationId xmlns:a16="http://schemas.microsoft.com/office/drawing/2014/main" id="{ECF21056-D451-7BBA-391A-6865B2726E4D}"/>
              </a:ext>
            </a:extLst>
          </p:cNvPr>
          <p:cNvSpPr>
            <a:spLocks noGrp="1"/>
          </p:cNvSpPr>
          <p:nvPr>
            <p:ph type="ftr" sz="quarter" idx="11"/>
          </p:nvPr>
        </p:nvSpPr>
        <p:spPr/>
        <p:txBody>
          <a:bodyPr/>
          <a:lstStyle/>
          <a:p>
            <a:endParaRPr lang="en-CH"/>
          </a:p>
        </p:txBody>
      </p:sp>
      <p:sp>
        <p:nvSpPr>
          <p:cNvPr id="9" name="灯片编号占位符 8">
            <a:extLst>
              <a:ext uri="{FF2B5EF4-FFF2-40B4-BE49-F238E27FC236}">
                <a16:creationId xmlns:a16="http://schemas.microsoft.com/office/drawing/2014/main" id="{A61A6294-0716-D707-1BFA-196E3E4D257F}"/>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536936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96225-C787-6E16-1D12-A1AA3CF48E81}"/>
              </a:ext>
            </a:extLst>
          </p:cNvPr>
          <p:cNvSpPr>
            <a:spLocks noGrp="1"/>
          </p:cNvSpPr>
          <p:nvPr>
            <p:ph type="title"/>
          </p:nvPr>
        </p:nvSpPr>
        <p:spPr/>
        <p:txBody>
          <a:bodyPr/>
          <a:lstStyle/>
          <a:p>
            <a:r>
              <a:rPr lang="zh-CN" altLang="en-US"/>
              <a:t>单击此处编辑母版标题样式</a:t>
            </a:r>
            <a:endParaRPr lang="en-CH"/>
          </a:p>
        </p:txBody>
      </p:sp>
      <p:sp>
        <p:nvSpPr>
          <p:cNvPr id="3" name="日期占位符 2">
            <a:extLst>
              <a:ext uri="{FF2B5EF4-FFF2-40B4-BE49-F238E27FC236}">
                <a16:creationId xmlns:a16="http://schemas.microsoft.com/office/drawing/2014/main" id="{549F6552-6FAC-893E-6487-B6C956643AF1}"/>
              </a:ext>
            </a:extLst>
          </p:cNvPr>
          <p:cNvSpPr>
            <a:spLocks noGrp="1"/>
          </p:cNvSpPr>
          <p:nvPr>
            <p:ph type="dt" sz="half" idx="10"/>
          </p:nvPr>
        </p:nvSpPr>
        <p:spPr/>
        <p:txBody>
          <a:bodyPr/>
          <a:lstStyle/>
          <a:p>
            <a:fld id="{FEAB57CF-8D5A-4B43-B3FF-1FE19215A846}" type="datetimeFigureOut">
              <a:rPr lang="en-CH" smtClean="0"/>
              <a:t>27/11/2023</a:t>
            </a:fld>
            <a:endParaRPr lang="en-CH"/>
          </a:p>
        </p:txBody>
      </p:sp>
      <p:sp>
        <p:nvSpPr>
          <p:cNvPr id="4" name="页脚占位符 3">
            <a:extLst>
              <a:ext uri="{FF2B5EF4-FFF2-40B4-BE49-F238E27FC236}">
                <a16:creationId xmlns:a16="http://schemas.microsoft.com/office/drawing/2014/main" id="{407F0AE1-C78F-1208-0E56-B4B37DB84D65}"/>
              </a:ext>
            </a:extLst>
          </p:cNvPr>
          <p:cNvSpPr>
            <a:spLocks noGrp="1"/>
          </p:cNvSpPr>
          <p:nvPr>
            <p:ph type="ftr" sz="quarter" idx="11"/>
          </p:nvPr>
        </p:nvSpPr>
        <p:spPr/>
        <p:txBody>
          <a:bodyPr/>
          <a:lstStyle/>
          <a:p>
            <a:endParaRPr lang="en-CH"/>
          </a:p>
        </p:txBody>
      </p:sp>
      <p:sp>
        <p:nvSpPr>
          <p:cNvPr id="5" name="灯片编号占位符 4">
            <a:extLst>
              <a:ext uri="{FF2B5EF4-FFF2-40B4-BE49-F238E27FC236}">
                <a16:creationId xmlns:a16="http://schemas.microsoft.com/office/drawing/2014/main" id="{ADBE273A-4A9A-0D81-B7AF-EB399BAFFC6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417029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CA55B93-4DE0-2E81-16F5-65F4D776FAFF}"/>
              </a:ext>
            </a:extLst>
          </p:cNvPr>
          <p:cNvSpPr>
            <a:spLocks noGrp="1"/>
          </p:cNvSpPr>
          <p:nvPr>
            <p:ph type="dt" sz="half" idx="10"/>
          </p:nvPr>
        </p:nvSpPr>
        <p:spPr/>
        <p:txBody>
          <a:bodyPr/>
          <a:lstStyle/>
          <a:p>
            <a:fld id="{FEAB57CF-8D5A-4B43-B3FF-1FE19215A846}" type="datetimeFigureOut">
              <a:rPr lang="en-CH" smtClean="0"/>
              <a:t>27/11/2023</a:t>
            </a:fld>
            <a:endParaRPr lang="en-CH"/>
          </a:p>
        </p:txBody>
      </p:sp>
      <p:sp>
        <p:nvSpPr>
          <p:cNvPr id="3" name="页脚占位符 2">
            <a:extLst>
              <a:ext uri="{FF2B5EF4-FFF2-40B4-BE49-F238E27FC236}">
                <a16:creationId xmlns:a16="http://schemas.microsoft.com/office/drawing/2014/main" id="{DC136295-192B-41F7-A991-578E8DF8622D}"/>
              </a:ext>
            </a:extLst>
          </p:cNvPr>
          <p:cNvSpPr>
            <a:spLocks noGrp="1"/>
          </p:cNvSpPr>
          <p:nvPr>
            <p:ph type="ftr" sz="quarter" idx="11"/>
          </p:nvPr>
        </p:nvSpPr>
        <p:spPr/>
        <p:txBody>
          <a:bodyPr/>
          <a:lstStyle/>
          <a:p>
            <a:endParaRPr lang="en-CH"/>
          </a:p>
        </p:txBody>
      </p:sp>
      <p:sp>
        <p:nvSpPr>
          <p:cNvPr id="4" name="灯片编号占位符 3">
            <a:extLst>
              <a:ext uri="{FF2B5EF4-FFF2-40B4-BE49-F238E27FC236}">
                <a16:creationId xmlns:a16="http://schemas.microsoft.com/office/drawing/2014/main" id="{F8CD3085-62B1-9B1B-4BFE-1E09D913F4A3}"/>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149335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590C9-2A55-F963-D189-3CD93E0801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87ACE196-49F8-FD9A-905A-E2505BF9D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文本占位符 3">
            <a:extLst>
              <a:ext uri="{FF2B5EF4-FFF2-40B4-BE49-F238E27FC236}">
                <a16:creationId xmlns:a16="http://schemas.microsoft.com/office/drawing/2014/main" id="{C1E61A28-C26C-88D8-5777-406DF84C8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7DD505-184B-4AF7-9311-DDC72195167C}"/>
              </a:ext>
            </a:extLst>
          </p:cNvPr>
          <p:cNvSpPr>
            <a:spLocks noGrp="1"/>
          </p:cNvSpPr>
          <p:nvPr>
            <p:ph type="dt" sz="half" idx="10"/>
          </p:nvPr>
        </p:nvSpPr>
        <p:spPr/>
        <p:txBody>
          <a:bodyPr/>
          <a:lstStyle/>
          <a:p>
            <a:fld id="{FEAB57CF-8D5A-4B43-B3FF-1FE19215A846}" type="datetimeFigureOut">
              <a:rPr lang="en-CH" smtClean="0"/>
              <a:t>27/11/2023</a:t>
            </a:fld>
            <a:endParaRPr lang="en-CH"/>
          </a:p>
        </p:txBody>
      </p:sp>
      <p:sp>
        <p:nvSpPr>
          <p:cNvPr id="6" name="页脚占位符 5">
            <a:extLst>
              <a:ext uri="{FF2B5EF4-FFF2-40B4-BE49-F238E27FC236}">
                <a16:creationId xmlns:a16="http://schemas.microsoft.com/office/drawing/2014/main" id="{ADB9288C-46B2-A0F0-8AD7-E7055AFA11B3}"/>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2D0BA04C-B188-65E8-D90D-7BBAC8851C36}"/>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717879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123AA-B586-A2B2-2BF0-569E4A4F25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H"/>
          </a:p>
        </p:txBody>
      </p:sp>
      <p:sp>
        <p:nvSpPr>
          <p:cNvPr id="3" name="图片占位符 2">
            <a:extLst>
              <a:ext uri="{FF2B5EF4-FFF2-40B4-BE49-F238E27FC236}">
                <a16:creationId xmlns:a16="http://schemas.microsoft.com/office/drawing/2014/main" id="{105F8151-D3C4-6AB7-1C36-31CC34B4BB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文本占位符 3">
            <a:extLst>
              <a:ext uri="{FF2B5EF4-FFF2-40B4-BE49-F238E27FC236}">
                <a16:creationId xmlns:a16="http://schemas.microsoft.com/office/drawing/2014/main" id="{3B070625-F692-EA64-F919-BEADC08D2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46B7433-B6CC-BEAA-EEC3-7C9659D90973}"/>
              </a:ext>
            </a:extLst>
          </p:cNvPr>
          <p:cNvSpPr>
            <a:spLocks noGrp="1"/>
          </p:cNvSpPr>
          <p:nvPr>
            <p:ph type="dt" sz="half" idx="10"/>
          </p:nvPr>
        </p:nvSpPr>
        <p:spPr/>
        <p:txBody>
          <a:bodyPr/>
          <a:lstStyle/>
          <a:p>
            <a:fld id="{FEAB57CF-8D5A-4B43-B3FF-1FE19215A846}" type="datetimeFigureOut">
              <a:rPr lang="en-CH" smtClean="0"/>
              <a:t>27/11/2023</a:t>
            </a:fld>
            <a:endParaRPr lang="en-CH"/>
          </a:p>
        </p:txBody>
      </p:sp>
      <p:sp>
        <p:nvSpPr>
          <p:cNvPr id="6" name="页脚占位符 5">
            <a:extLst>
              <a:ext uri="{FF2B5EF4-FFF2-40B4-BE49-F238E27FC236}">
                <a16:creationId xmlns:a16="http://schemas.microsoft.com/office/drawing/2014/main" id="{4AAA103C-9075-C5F8-DC0C-617671C02144}"/>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0B5345C6-63CA-3FF9-ECDD-A4A3761E73E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2480149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68E538-C045-710A-F046-F9F04A80CF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3F395DF7-CCCB-E079-8400-3AAF8D6FB1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678DA8B0-16AB-5EE9-00B6-A0421CE7F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B57CF-8D5A-4B43-B3FF-1FE19215A846}" type="datetimeFigureOut">
              <a:rPr lang="en-CH" smtClean="0"/>
              <a:t>27/11/2023</a:t>
            </a:fld>
            <a:endParaRPr lang="en-CH"/>
          </a:p>
        </p:txBody>
      </p:sp>
      <p:sp>
        <p:nvSpPr>
          <p:cNvPr id="5" name="页脚占位符 4">
            <a:extLst>
              <a:ext uri="{FF2B5EF4-FFF2-40B4-BE49-F238E27FC236}">
                <a16:creationId xmlns:a16="http://schemas.microsoft.com/office/drawing/2014/main" id="{FE7C4B66-015E-3549-850F-0E08D01BE0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灯片编号占位符 5">
            <a:extLst>
              <a:ext uri="{FF2B5EF4-FFF2-40B4-BE49-F238E27FC236}">
                <a16:creationId xmlns:a16="http://schemas.microsoft.com/office/drawing/2014/main" id="{6BBC8E9F-8388-002E-D765-7F523CF9A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A52B4-3773-4CB5-B4D1-19D1B0A183AA}" type="slidenum">
              <a:rPr lang="en-CH" smtClean="0"/>
              <a:t>‹#›</a:t>
            </a:fld>
            <a:endParaRPr lang="en-CH"/>
          </a:p>
        </p:txBody>
      </p:sp>
    </p:spTree>
    <p:extLst>
      <p:ext uri="{BB962C8B-B14F-4D97-AF65-F5344CB8AC3E}">
        <p14:creationId xmlns:p14="http://schemas.microsoft.com/office/powerpoint/2010/main" val="1952212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5C4507E-823E-5C64-7256-EBD5B31A5960}"/>
              </a:ext>
            </a:extLst>
          </p:cNvPr>
          <p:cNvSpPr txBox="1"/>
          <p:nvPr/>
        </p:nvSpPr>
        <p:spPr>
          <a:xfrm>
            <a:off x="3886200" y="2476499"/>
            <a:ext cx="5057775" cy="830997"/>
          </a:xfrm>
          <a:prstGeom prst="rect">
            <a:avLst/>
          </a:prstGeom>
          <a:noFill/>
        </p:spPr>
        <p:txBody>
          <a:bodyPr wrap="square" rtlCol="0">
            <a:spAutoFit/>
          </a:bodyPr>
          <a:lstStyle/>
          <a:p>
            <a:r>
              <a:rPr lang="en-US" sz="4800" dirty="0"/>
              <a:t>Robotic Sem</a:t>
            </a:r>
            <a:r>
              <a:rPr lang="en-US" altLang="zh-CN" sz="4800" dirty="0"/>
              <a:t>i</a:t>
            </a:r>
            <a:r>
              <a:rPr lang="en-US" sz="4800" dirty="0"/>
              <a:t>nar </a:t>
            </a:r>
          </a:p>
        </p:txBody>
      </p:sp>
      <p:sp>
        <p:nvSpPr>
          <p:cNvPr id="3" name="文本框 2">
            <a:extLst>
              <a:ext uri="{FF2B5EF4-FFF2-40B4-BE49-F238E27FC236}">
                <a16:creationId xmlns:a16="http://schemas.microsoft.com/office/drawing/2014/main" id="{968CA696-337E-D896-F04B-024DA7646051}"/>
              </a:ext>
            </a:extLst>
          </p:cNvPr>
          <p:cNvSpPr txBox="1"/>
          <p:nvPr/>
        </p:nvSpPr>
        <p:spPr>
          <a:xfrm>
            <a:off x="3886200" y="4344770"/>
            <a:ext cx="6019800" cy="646331"/>
          </a:xfrm>
          <a:prstGeom prst="rect">
            <a:avLst/>
          </a:prstGeom>
          <a:noFill/>
        </p:spPr>
        <p:txBody>
          <a:bodyPr wrap="square" rtlCol="0">
            <a:spAutoFit/>
          </a:bodyPr>
          <a:lstStyle/>
          <a:p>
            <a:r>
              <a:rPr lang="en-US" sz="3600" dirty="0"/>
              <a:t>Second  meeting 28-Nov</a:t>
            </a:r>
            <a:endParaRPr lang="en-CH" sz="3600" dirty="0"/>
          </a:p>
        </p:txBody>
      </p:sp>
      <p:sp>
        <p:nvSpPr>
          <p:cNvPr id="5" name="文本框 4">
            <a:extLst>
              <a:ext uri="{FF2B5EF4-FFF2-40B4-BE49-F238E27FC236}">
                <a16:creationId xmlns:a16="http://schemas.microsoft.com/office/drawing/2014/main" id="{D6AA1E51-2DC9-8FBD-00BB-60AE6C50DBA2}"/>
              </a:ext>
            </a:extLst>
          </p:cNvPr>
          <p:cNvSpPr txBox="1"/>
          <p:nvPr/>
        </p:nvSpPr>
        <p:spPr>
          <a:xfrm>
            <a:off x="10467975" y="6391275"/>
            <a:ext cx="1571625" cy="369332"/>
          </a:xfrm>
          <a:prstGeom prst="rect">
            <a:avLst/>
          </a:prstGeom>
          <a:noFill/>
        </p:spPr>
        <p:txBody>
          <a:bodyPr wrap="square" rtlCol="0">
            <a:spAutoFit/>
          </a:bodyPr>
          <a:lstStyle/>
          <a:p>
            <a:r>
              <a:rPr lang="en-US" dirty="0" err="1"/>
              <a:t>Mingyuan</a:t>
            </a:r>
            <a:r>
              <a:rPr lang="en-US" dirty="0"/>
              <a:t> Chi</a:t>
            </a:r>
            <a:endParaRPr lang="en-CH" dirty="0"/>
          </a:p>
        </p:txBody>
      </p:sp>
    </p:spTree>
    <p:extLst>
      <p:ext uri="{BB962C8B-B14F-4D97-AF65-F5344CB8AC3E}">
        <p14:creationId xmlns:p14="http://schemas.microsoft.com/office/powerpoint/2010/main" val="2964787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369332"/>
          </a:xfrm>
          <a:prstGeom prst="rect">
            <a:avLst/>
          </a:prstGeom>
          <a:noFill/>
        </p:spPr>
        <p:txBody>
          <a:bodyPr wrap="square" rtlCol="0">
            <a:spAutoFit/>
          </a:bodyPr>
          <a:lstStyle/>
          <a:p>
            <a:r>
              <a:rPr lang="en-US" b="1" dirty="0"/>
              <a:t>LiDAR Sensor modeling and Data augmentation with GANs for Autonomous driving</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Realistic Simulation</a:t>
            </a:r>
            <a:endParaRPr lang="en-CH" sz="2800" dirty="0"/>
          </a:p>
        </p:txBody>
      </p:sp>
      <p:pic>
        <p:nvPicPr>
          <p:cNvPr id="8" name="图片 7">
            <a:extLst>
              <a:ext uri="{FF2B5EF4-FFF2-40B4-BE49-F238E27FC236}">
                <a16:creationId xmlns:a16="http://schemas.microsoft.com/office/drawing/2014/main" id="{6B10D8C2-7CE0-3C44-7746-6E32D8D427EC}"/>
              </a:ext>
            </a:extLst>
          </p:cNvPr>
          <p:cNvPicPr>
            <a:picLocks noChangeAspect="1"/>
          </p:cNvPicPr>
          <p:nvPr/>
        </p:nvPicPr>
        <p:blipFill>
          <a:blip r:embed="rId2"/>
          <a:stretch>
            <a:fillRect/>
          </a:stretch>
        </p:blipFill>
        <p:spPr>
          <a:xfrm>
            <a:off x="981074" y="2334458"/>
            <a:ext cx="10429875" cy="3522949"/>
          </a:xfrm>
          <a:prstGeom prst="rect">
            <a:avLst/>
          </a:prstGeom>
        </p:spPr>
      </p:pic>
    </p:spTree>
    <p:extLst>
      <p:ext uri="{BB962C8B-B14F-4D97-AF65-F5344CB8AC3E}">
        <p14:creationId xmlns:p14="http://schemas.microsoft.com/office/powerpoint/2010/main" val="338819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369332"/>
          </a:xfrm>
          <a:prstGeom prst="rect">
            <a:avLst/>
          </a:prstGeom>
          <a:noFill/>
        </p:spPr>
        <p:txBody>
          <a:bodyPr wrap="square" rtlCol="0">
            <a:spAutoFit/>
          </a:bodyPr>
          <a:lstStyle/>
          <a:p>
            <a:r>
              <a:rPr lang="en-US" b="1" dirty="0"/>
              <a:t>Unsupervised Neural Sensor Models for Synthetic LiDAR Data Augmentation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Data Augmentation</a:t>
            </a:r>
            <a:endParaRPr lang="en-CH" sz="2800" dirty="0"/>
          </a:p>
        </p:txBody>
      </p:sp>
      <p:pic>
        <p:nvPicPr>
          <p:cNvPr id="9" name="图片 8">
            <a:extLst>
              <a:ext uri="{FF2B5EF4-FFF2-40B4-BE49-F238E27FC236}">
                <a16:creationId xmlns:a16="http://schemas.microsoft.com/office/drawing/2014/main" id="{5BF1D026-79D8-FBAD-6489-F7A6533B3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0174" y="1931992"/>
            <a:ext cx="6516733" cy="4766680"/>
          </a:xfrm>
          <a:prstGeom prst="rect">
            <a:avLst/>
          </a:prstGeom>
        </p:spPr>
      </p:pic>
      <p:pic>
        <p:nvPicPr>
          <p:cNvPr id="11" name="图片 10">
            <a:extLst>
              <a:ext uri="{FF2B5EF4-FFF2-40B4-BE49-F238E27FC236}">
                <a16:creationId xmlns:a16="http://schemas.microsoft.com/office/drawing/2014/main" id="{CCC7D343-3293-D0BA-D645-AA23EC4300F3}"/>
              </a:ext>
            </a:extLst>
          </p:cNvPr>
          <p:cNvPicPr>
            <a:picLocks noChangeAspect="1"/>
          </p:cNvPicPr>
          <p:nvPr/>
        </p:nvPicPr>
        <p:blipFill>
          <a:blip r:embed="rId3"/>
          <a:stretch>
            <a:fillRect/>
          </a:stretch>
        </p:blipFill>
        <p:spPr>
          <a:xfrm>
            <a:off x="240027" y="2897748"/>
            <a:ext cx="6073143" cy="2169551"/>
          </a:xfrm>
          <a:prstGeom prst="rect">
            <a:avLst/>
          </a:prstGeom>
        </p:spPr>
      </p:pic>
    </p:spTree>
    <p:extLst>
      <p:ext uri="{BB962C8B-B14F-4D97-AF65-F5344CB8AC3E}">
        <p14:creationId xmlns:p14="http://schemas.microsoft.com/office/powerpoint/2010/main" val="2522995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0353677" cy="369332"/>
          </a:xfrm>
          <a:prstGeom prst="rect">
            <a:avLst/>
          </a:prstGeom>
          <a:noFill/>
        </p:spPr>
        <p:txBody>
          <a:bodyPr wrap="square" rtlCol="0">
            <a:spAutoFit/>
          </a:bodyPr>
          <a:lstStyle/>
          <a:p>
            <a:r>
              <a:rPr lang="en-US" b="1" dirty="0"/>
              <a:t>Towards Zero Domain Gap: A Comprehensive Study of Realistic LiDAR Simulation for Autonomy Testing</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6" name="图片 5">
            <a:extLst>
              <a:ext uri="{FF2B5EF4-FFF2-40B4-BE49-F238E27FC236}">
                <a16:creationId xmlns:a16="http://schemas.microsoft.com/office/drawing/2014/main" id="{B1F30F40-9FA2-BBF8-F3FD-81FC93DF8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12" y="1931992"/>
            <a:ext cx="4292640" cy="4648200"/>
          </a:xfrm>
          <a:prstGeom prst="rect">
            <a:avLst/>
          </a:prstGeom>
        </p:spPr>
      </p:pic>
      <p:pic>
        <p:nvPicPr>
          <p:cNvPr id="8" name="图片 7">
            <a:extLst>
              <a:ext uri="{FF2B5EF4-FFF2-40B4-BE49-F238E27FC236}">
                <a16:creationId xmlns:a16="http://schemas.microsoft.com/office/drawing/2014/main" id="{DD296FA6-49B8-E3C4-49A3-D0A758CEC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652" y="2179642"/>
            <a:ext cx="7648575" cy="1968761"/>
          </a:xfrm>
          <a:prstGeom prst="rect">
            <a:avLst/>
          </a:prstGeom>
        </p:spPr>
      </p:pic>
      <p:pic>
        <p:nvPicPr>
          <p:cNvPr id="12" name="图片 11">
            <a:extLst>
              <a:ext uri="{FF2B5EF4-FFF2-40B4-BE49-F238E27FC236}">
                <a16:creationId xmlns:a16="http://schemas.microsoft.com/office/drawing/2014/main" id="{30ED9605-0121-B34D-855F-6F55F16A657F}"/>
              </a:ext>
            </a:extLst>
          </p:cNvPr>
          <p:cNvPicPr>
            <a:picLocks noChangeAspect="1"/>
          </p:cNvPicPr>
          <p:nvPr/>
        </p:nvPicPr>
        <p:blipFill>
          <a:blip r:embed="rId4"/>
          <a:stretch>
            <a:fillRect/>
          </a:stretch>
        </p:blipFill>
        <p:spPr>
          <a:xfrm>
            <a:off x="5124449" y="4359342"/>
            <a:ext cx="6906303" cy="2220850"/>
          </a:xfrm>
          <a:prstGeom prst="rect">
            <a:avLst/>
          </a:prstGeom>
        </p:spPr>
      </p:pic>
    </p:spTree>
    <p:extLst>
      <p:ext uri="{BB962C8B-B14F-4D97-AF65-F5344CB8AC3E}">
        <p14:creationId xmlns:p14="http://schemas.microsoft.com/office/powerpoint/2010/main" val="766676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Characterizations of Noise in Kinect Depth Images: A Review</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Kinect Survey</a:t>
            </a:r>
            <a:endParaRPr lang="en-CH" sz="2800" dirty="0"/>
          </a:p>
        </p:txBody>
      </p:sp>
      <p:pic>
        <p:nvPicPr>
          <p:cNvPr id="11" name="图片 10">
            <a:extLst>
              <a:ext uri="{FF2B5EF4-FFF2-40B4-BE49-F238E27FC236}">
                <a16:creationId xmlns:a16="http://schemas.microsoft.com/office/drawing/2014/main" id="{F9401415-45B2-041F-58E7-E4A99949898E}"/>
              </a:ext>
            </a:extLst>
          </p:cNvPr>
          <p:cNvPicPr>
            <a:picLocks noChangeAspect="1"/>
          </p:cNvPicPr>
          <p:nvPr/>
        </p:nvPicPr>
        <p:blipFill>
          <a:blip r:embed="rId2"/>
          <a:stretch>
            <a:fillRect/>
          </a:stretch>
        </p:blipFill>
        <p:spPr>
          <a:xfrm>
            <a:off x="3371850" y="2121834"/>
            <a:ext cx="5120173" cy="3698292"/>
          </a:xfrm>
          <a:prstGeom prst="rect">
            <a:avLst/>
          </a:prstGeom>
        </p:spPr>
      </p:pic>
    </p:spTree>
    <p:extLst>
      <p:ext uri="{BB962C8B-B14F-4D97-AF65-F5344CB8AC3E}">
        <p14:creationId xmlns:p14="http://schemas.microsoft.com/office/powerpoint/2010/main" val="26186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Sim2Real2Sim: Bridging the Gap Between Simulation and Real-World in Flexible Object Manipulation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Realistic Simulation</a:t>
            </a:r>
            <a:endParaRPr lang="en-CH" sz="2800" dirty="0"/>
          </a:p>
        </p:txBody>
      </p:sp>
      <p:pic>
        <p:nvPicPr>
          <p:cNvPr id="10" name="图片 9">
            <a:extLst>
              <a:ext uri="{FF2B5EF4-FFF2-40B4-BE49-F238E27FC236}">
                <a16:creationId xmlns:a16="http://schemas.microsoft.com/office/drawing/2014/main" id="{487EBDE0-CA5A-5EA2-3FE3-D20251CF9705}"/>
              </a:ext>
            </a:extLst>
          </p:cNvPr>
          <p:cNvPicPr>
            <a:picLocks noChangeAspect="1"/>
          </p:cNvPicPr>
          <p:nvPr/>
        </p:nvPicPr>
        <p:blipFill>
          <a:blip r:embed="rId2"/>
          <a:stretch>
            <a:fillRect/>
          </a:stretch>
        </p:blipFill>
        <p:spPr>
          <a:xfrm>
            <a:off x="676273" y="1866649"/>
            <a:ext cx="6800145" cy="4850647"/>
          </a:xfrm>
          <a:prstGeom prst="rect">
            <a:avLst/>
          </a:prstGeom>
        </p:spPr>
      </p:pic>
      <p:pic>
        <p:nvPicPr>
          <p:cNvPr id="8" name="图片 7">
            <a:extLst>
              <a:ext uri="{FF2B5EF4-FFF2-40B4-BE49-F238E27FC236}">
                <a16:creationId xmlns:a16="http://schemas.microsoft.com/office/drawing/2014/main" id="{223EC0DB-FFC8-80EB-9184-E1FE8366E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337" y="2235981"/>
            <a:ext cx="4545988" cy="3358628"/>
          </a:xfrm>
          <a:prstGeom prst="rect">
            <a:avLst/>
          </a:prstGeom>
        </p:spPr>
      </p:pic>
    </p:spTree>
    <p:extLst>
      <p:ext uri="{BB962C8B-B14F-4D97-AF65-F5344CB8AC3E}">
        <p14:creationId xmlns:p14="http://schemas.microsoft.com/office/powerpoint/2010/main" val="793346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Sim-to-Real Strategy for Spatially Aware Robot Navigation in Uneven Outdoor Environment</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6" name="图片 5">
            <a:extLst>
              <a:ext uri="{FF2B5EF4-FFF2-40B4-BE49-F238E27FC236}">
                <a16:creationId xmlns:a16="http://schemas.microsoft.com/office/drawing/2014/main" id="{2A21A94C-DCA3-209F-6D05-D011C9929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061716"/>
            <a:ext cx="6455408" cy="4281933"/>
          </a:xfrm>
          <a:prstGeom prst="rect">
            <a:avLst/>
          </a:prstGeom>
        </p:spPr>
      </p:pic>
      <p:sp>
        <p:nvSpPr>
          <p:cNvPr id="9" name="文本框 8">
            <a:extLst>
              <a:ext uri="{FF2B5EF4-FFF2-40B4-BE49-F238E27FC236}">
                <a16:creationId xmlns:a16="http://schemas.microsoft.com/office/drawing/2014/main" id="{61E93B08-27A0-BD7F-40C3-DECD1B557FE2}"/>
              </a:ext>
            </a:extLst>
          </p:cNvPr>
          <p:cNvSpPr txBox="1"/>
          <p:nvPr/>
        </p:nvSpPr>
        <p:spPr>
          <a:xfrm>
            <a:off x="866775" y="2905125"/>
            <a:ext cx="3867150"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 point cloud is gained from LiDAR</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 DWA: Dynamic Window Approach to penalize velocities that could cause robot flip-overs</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 IMU is processed by PCA</a:t>
            </a:r>
            <a:endParaRPr lang="en-CH" dirty="0"/>
          </a:p>
        </p:txBody>
      </p:sp>
    </p:spTree>
    <p:extLst>
      <p:ext uri="{BB962C8B-B14F-4D97-AF65-F5344CB8AC3E}">
        <p14:creationId xmlns:p14="http://schemas.microsoft.com/office/powerpoint/2010/main" val="1563781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Policies Modulating Trajectory Generators</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7" name="图片 6">
            <a:extLst>
              <a:ext uri="{FF2B5EF4-FFF2-40B4-BE49-F238E27FC236}">
                <a16:creationId xmlns:a16="http://schemas.microsoft.com/office/drawing/2014/main" id="{634FE163-D52D-7AB4-ACAD-776984438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018" y="2352675"/>
            <a:ext cx="8339982" cy="4000267"/>
          </a:xfrm>
          <a:prstGeom prst="rect">
            <a:avLst/>
          </a:prstGeom>
        </p:spPr>
      </p:pic>
      <p:sp>
        <p:nvSpPr>
          <p:cNvPr id="11" name="文本框 10">
            <a:extLst>
              <a:ext uri="{FF2B5EF4-FFF2-40B4-BE49-F238E27FC236}">
                <a16:creationId xmlns:a16="http://schemas.microsoft.com/office/drawing/2014/main" id="{45E975BA-C886-C491-7953-D2030C1194ED}"/>
              </a:ext>
            </a:extLst>
          </p:cNvPr>
          <p:cNvSpPr txBox="1"/>
          <p:nvPr/>
        </p:nvSpPr>
        <p:spPr>
          <a:xfrm>
            <a:off x="561973" y="3429000"/>
            <a:ext cx="2847977" cy="369332"/>
          </a:xfrm>
          <a:prstGeom prst="rect">
            <a:avLst/>
          </a:prstGeom>
          <a:noFill/>
        </p:spPr>
        <p:txBody>
          <a:bodyPr wrap="square" rtlCol="0">
            <a:spAutoFit/>
          </a:bodyPr>
          <a:lstStyle/>
          <a:p>
            <a:r>
              <a:rPr lang="en-US" dirty="0"/>
              <a:t>IMU as modal for policy </a:t>
            </a:r>
            <a:endParaRPr lang="en-CH" dirty="0"/>
          </a:p>
        </p:txBody>
      </p:sp>
    </p:spTree>
    <p:extLst>
      <p:ext uri="{BB962C8B-B14F-4D97-AF65-F5344CB8AC3E}">
        <p14:creationId xmlns:p14="http://schemas.microsoft.com/office/powerpoint/2010/main" val="7300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Sim-to-Real Strategy for Spatially Aware Robot Navigation in Uneven Outdoor Environment</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6" name="图片 5">
            <a:extLst>
              <a:ext uri="{FF2B5EF4-FFF2-40B4-BE49-F238E27FC236}">
                <a16:creationId xmlns:a16="http://schemas.microsoft.com/office/drawing/2014/main" id="{85D3448D-11AB-41C8-7C4F-5AEECD945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252" y="2079843"/>
            <a:ext cx="7810500" cy="3990975"/>
          </a:xfrm>
          <a:prstGeom prst="rect">
            <a:avLst/>
          </a:prstGeom>
        </p:spPr>
      </p:pic>
      <p:sp>
        <p:nvSpPr>
          <p:cNvPr id="8" name="文本框 7">
            <a:extLst>
              <a:ext uri="{FF2B5EF4-FFF2-40B4-BE49-F238E27FC236}">
                <a16:creationId xmlns:a16="http://schemas.microsoft.com/office/drawing/2014/main" id="{C401FF3F-665C-8590-356C-B91BF5C893D4}"/>
              </a:ext>
            </a:extLst>
          </p:cNvPr>
          <p:cNvSpPr txBox="1"/>
          <p:nvPr/>
        </p:nvSpPr>
        <p:spPr>
          <a:xfrm>
            <a:off x="561973" y="3429000"/>
            <a:ext cx="2628902" cy="646331"/>
          </a:xfrm>
          <a:prstGeom prst="rect">
            <a:avLst/>
          </a:prstGeom>
          <a:noFill/>
        </p:spPr>
        <p:txBody>
          <a:bodyPr wrap="square" rtlCol="0">
            <a:spAutoFit/>
          </a:bodyPr>
          <a:lstStyle/>
          <a:p>
            <a:r>
              <a:rPr lang="en-US" dirty="0"/>
              <a:t>IMU as modal input for policy</a:t>
            </a:r>
            <a:endParaRPr lang="en-CH" dirty="0"/>
          </a:p>
        </p:txBody>
      </p:sp>
    </p:spTree>
    <p:extLst>
      <p:ext uri="{BB962C8B-B14F-4D97-AF65-F5344CB8AC3E}">
        <p14:creationId xmlns:p14="http://schemas.microsoft.com/office/powerpoint/2010/main" val="297572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Zero-Shot Policy Transferability for the Control of a Scale Autonomous Vehicle</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Error </a:t>
            </a:r>
            <a:r>
              <a:rPr lang="en-US" sz="2800" dirty="0" err="1"/>
              <a:t>Esimation</a:t>
            </a:r>
            <a:endParaRPr lang="en-CH" sz="2800" dirty="0"/>
          </a:p>
        </p:txBody>
      </p:sp>
      <p:sp>
        <p:nvSpPr>
          <p:cNvPr id="8" name="文本框 7">
            <a:extLst>
              <a:ext uri="{FF2B5EF4-FFF2-40B4-BE49-F238E27FC236}">
                <a16:creationId xmlns:a16="http://schemas.microsoft.com/office/drawing/2014/main" id="{C401FF3F-665C-8590-356C-B91BF5C893D4}"/>
              </a:ext>
            </a:extLst>
          </p:cNvPr>
          <p:cNvSpPr txBox="1"/>
          <p:nvPr/>
        </p:nvSpPr>
        <p:spPr>
          <a:xfrm>
            <a:off x="819147" y="2804003"/>
            <a:ext cx="2628902" cy="369332"/>
          </a:xfrm>
          <a:prstGeom prst="rect">
            <a:avLst/>
          </a:prstGeom>
          <a:noFill/>
        </p:spPr>
        <p:txBody>
          <a:bodyPr wrap="square" rtlCol="0">
            <a:spAutoFit/>
          </a:bodyPr>
          <a:lstStyle/>
          <a:p>
            <a:r>
              <a:rPr lang="en-US" dirty="0"/>
              <a:t>IMU for error estimation</a:t>
            </a:r>
            <a:endParaRPr lang="en-CH" dirty="0"/>
          </a:p>
        </p:txBody>
      </p:sp>
      <p:pic>
        <p:nvPicPr>
          <p:cNvPr id="7" name="图片 6">
            <a:extLst>
              <a:ext uri="{FF2B5EF4-FFF2-40B4-BE49-F238E27FC236}">
                <a16:creationId xmlns:a16="http://schemas.microsoft.com/office/drawing/2014/main" id="{FC2E0BF2-16BF-6491-3E53-29BC23B82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02" y="4265308"/>
            <a:ext cx="5104265" cy="2190749"/>
          </a:xfrm>
          <a:prstGeom prst="rect">
            <a:avLst/>
          </a:prstGeom>
        </p:spPr>
      </p:pic>
      <p:pic>
        <p:nvPicPr>
          <p:cNvPr id="10" name="图片 9">
            <a:extLst>
              <a:ext uri="{FF2B5EF4-FFF2-40B4-BE49-F238E27FC236}">
                <a16:creationId xmlns:a16="http://schemas.microsoft.com/office/drawing/2014/main" id="{CB2DE41E-9AE2-CF9C-9915-035E9307C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073" y="2348987"/>
            <a:ext cx="7835702" cy="3045973"/>
          </a:xfrm>
          <a:prstGeom prst="rect">
            <a:avLst/>
          </a:prstGeom>
        </p:spPr>
      </p:pic>
      <p:pic>
        <p:nvPicPr>
          <p:cNvPr id="12" name="图片 11">
            <a:extLst>
              <a:ext uri="{FF2B5EF4-FFF2-40B4-BE49-F238E27FC236}">
                <a16:creationId xmlns:a16="http://schemas.microsoft.com/office/drawing/2014/main" id="{57F3943F-CE98-30EE-3A82-1B8304E6053C}"/>
              </a:ext>
            </a:extLst>
          </p:cNvPr>
          <p:cNvPicPr>
            <a:picLocks noChangeAspect="1"/>
          </p:cNvPicPr>
          <p:nvPr/>
        </p:nvPicPr>
        <p:blipFill>
          <a:blip r:embed="rId4"/>
          <a:stretch>
            <a:fillRect/>
          </a:stretch>
        </p:blipFill>
        <p:spPr>
          <a:xfrm>
            <a:off x="1485900" y="1935591"/>
            <a:ext cx="8688311" cy="710029"/>
          </a:xfrm>
          <a:prstGeom prst="rect">
            <a:avLst/>
          </a:prstGeom>
        </p:spPr>
      </p:pic>
    </p:spTree>
    <p:extLst>
      <p:ext uri="{BB962C8B-B14F-4D97-AF65-F5344CB8AC3E}">
        <p14:creationId xmlns:p14="http://schemas.microsoft.com/office/powerpoint/2010/main" val="20658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38173" y="1431974"/>
            <a:ext cx="7629527" cy="369332"/>
          </a:xfrm>
          <a:prstGeom prst="rect">
            <a:avLst/>
          </a:prstGeom>
          <a:noFill/>
        </p:spPr>
        <p:txBody>
          <a:bodyPr wrap="square" rtlCol="0">
            <a:spAutoFit/>
          </a:bodyPr>
          <a:lstStyle/>
          <a:p>
            <a:r>
              <a:rPr lang="en-US" b="1" dirty="0"/>
              <a:t>Learning Autonomous Mobility Using Real Demonstration Data)</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Controller Modal</a:t>
            </a:r>
            <a:endParaRPr lang="en-CH" sz="2800" dirty="0"/>
          </a:p>
        </p:txBody>
      </p:sp>
      <p:pic>
        <p:nvPicPr>
          <p:cNvPr id="13" name="图片 12">
            <a:extLst>
              <a:ext uri="{FF2B5EF4-FFF2-40B4-BE49-F238E27FC236}">
                <a16:creationId xmlns:a16="http://schemas.microsoft.com/office/drawing/2014/main" id="{FFE74B7A-1D58-E96C-6404-FD8842093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40" y="3594168"/>
            <a:ext cx="5437867" cy="1783886"/>
          </a:xfrm>
          <a:prstGeom prst="rect">
            <a:avLst/>
          </a:prstGeom>
        </p:spPr>
      </p:pic>
      <p:sp>
        <p:nvSpPr>
          <p:cNvPr id="14" name="文本框 13">
            <a:extLst>
              <a:ext uri="{FF2B5EF4-FFF2-40B4-BE49-F238E27FC236}">
                <a16:creationId xmlns:a16="http://schemas.microsoft.com/office/drawing/2014/main" id="{1A4F8293-EB14-B810-F4DF-CC7A70555BA7}"/>
              </a:ext>
            </a:extLst>
          </p:cNvPr>
          <p:cNvSpPr txBox="1"/>
          <p:nvPr/>
        </p:nvSpPr>
        <p:spPr>
          <a:xfrm>
            <a:off x="990599" y="2152651"/>
            <a:ext cx="4181475" cy="369332"/>
          </a:xfrm>
          <a:prstGeom prst="rect">
            <a:avLst/>
          </a:prstGeom>
          <a:noFill/>
        </p:spPr>
        <p:txBody>
          <a:bodyPr wrap="square" rtlCol="0">
            <a:spAutoFit/>
          </a:bodyPr>
          <a:lstStyle/>
          <a:p>
            <a:r>
              <a:rPr lang="en-US" dirty="0"/>
              <a:t>Time sequence IMU modeling with NN</a:t>
            </a:r>
            <a:endParaRPr lang="en-CH" dirty="0"/>
          </a:p>
        </p:txBody>
      </p:sp>
      <p:pic>
        <p:nvPicPr>
          <p:cNvPr id="18" name="图片 17">
            <a:extLst>
              <a:ext uri="{FF2B5EF4-FFF2-40B4-BE49-F238E27FC236}">
                <a16:creationId xmlns:a16="http://schemas.microsoft.com/office/drawing/2014/main" id="{D00768FB-4D5D-0CB7-60D3-0B623681E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925" y="2387094"/>
            <a:ext cx="6315075" cy="4064201"/>
          </a:xfrm>
          <a:prstGeom prst="rect">
            <a:avLst/>
          </a:prstGeom>
        </p:spPr>
      </p:pic>
    </p:spTree>
    <p:extLst>
      <p:ext uri="{BB962C8B-B14F-4D97-AF65-F5344CB8AC3E}">
        <p14:creationId xmlns:p14="http://schemas.microsoft.com/office/powerpoint/2010/main" val="3029192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pic>
        <p:nvPicPr>
          <p:cNvPr id="6" name="图片 5">
            <a:extLst>
              <a:ext uri="{FF2B5EF4-FFF2-40B4-BE49-F238E27FC236}">
                <a16:creationId xmlns:a16="http://schemas.microsoft.com/office/drawing/2014/main" id="{B96BEE45-2654-8794-98A5-4F1820F98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4" y="2029437"/>
            <a:ext cx="10353675" cy="3658199"/>
          </a:xfrm>
          <a:prstGeom prst="rect">
            <a:avLst/>
          </a:prstGeom>
        </p:spPr>
      </p:pic>
      <p:sp>
        <p:nvSpPr>
          <p:cNvPr id="9" name="文本框 8">
            <a:extLst>
              <a:ext uri="{FF2B5EF4-FFF2-40B4-BE49-F238E27FC236}">
                <a16:creationId xmlns:a16="http://schemas.microsoft.com/office/drawing/2014/main" id="{E7EE759F-EE4E-ECFC-173B-47384B6B96E2}"/>
              </a:ext>
            </a:extLst>
          </p:cNvPr>
          <p:cNvSpPr txBox="1"/>
          <p:nvPr/>
        </p:nvSpPr>
        <p:spPr>
          <a:xfrm>
            <a:off x="1919286" y="1552575"/>
            <a:ext cx="9458325" cy="369332"/>
          </a:xfrm>
          <a:prstGeom prst="rect">
            <a:avLst/>
          </a:prstGeom>
          <a:noFill/>
        </p:spPr>
        <p:txBody>
          <a:bodyPr wrap="square" rtlCol="0">
            <a:spAutoFit/>
          </a:bodyPr>
          <a:lstStyle/>
          <a:p>
            <a:r>
              <a:rPr lang="en-US" b="1" dirty="0"/>
              <a:t>Nerf2real: Sim2real transfer of vision-guided bipedal motion skills using neural radiance fields</a:t>
            </a:r>
            <a:endParaRPr lang="en-CH" b="1" dirty="0"/>
          </a:p>
        </p:txBody>
      </p:sp>
      <p:sp>
        <p:nvSpPr>
          <p:cNvPr id="10" name="文本框 9">
            <a:extLst>
              <a:ext uri="{FF2B5EF4-FFF2-40B4-BE49-F238E27FC236}">
                <a16:creationId xmlns:a16="http://schemas.microsoft.com/office/drawing/2014/main" id="{67885D6D-D5AB-C77F-443F-1C3315D75ED1}"/>
              </a:ext>
            </a:extLst>
          </p:cNvPr>
          <p:cNvSpPr txBox="1"/>
          <p:nvPr/>
        </p:nvSpPr>
        <p:spPr>
          <a:xfrm>
            <a:off x="561973" y="908754"/>
            <a:ext cx="3600451" cy="523220"/>
          </a:xfrm>
          <a:prstGeom prst="rect">
            <a:avLst/>
          </a:prstGeom>
          <a:noFill/>
        </p:spPr>
        <p:txBody>
          <a:bodyPr wrap="square" rtlCol="0">
            <a:spAutoFit/>
          </a:bodyPr>
          <a:lstStyle/>
          <a:p>
            <a:r>
              <a:rPr lang="en-US" sz="2800" dirty="0"/>
              <a:t>Neural Field</a:t>
            </a:r>
            <a:endParaRPr lang="en-CH" sz="2800" dirty="0"/>
          </a:p>
        </p:txBody>
      </p:sp>
      <p:sp>
        <p:nvSpPr>
          <p:cNvPr id="11" name="文本框 10">
            <a:extLst>
              <a:ext uri="{FF2B5EF4-FFF2-40B4-BE49-F238E27FC236}">
                <a16:creationId xmlns:a16="http://schemas.microsoft.com/office/drawing/2014/main" id="{30DAABCF-BEBB-9F9A-6502-908BE28D753D}"/>
              </a:ext>
            </a:extLst>
          </p:cNvPr>
          <p:cNvSpPr txBox="1"/>
          <p:nvPr/>
        </p:nvSpPr>
        <p:spPr>
          <a:xfrm>
            <a:off x="2047875" y="1992815"/>
            <a:ext cx="2990850" cy="369332"/>
          </a:xfrm>
          <a:prstGeom prst="rect">
            <a:avLst/>
          </a:prstGeom>
          <a:noFill/>
        </p:spPr>
        <p:txBody>
          <a:bodyPr wrap="square" rtlCol="0">
            <a:spAutoFit/>
          </a:bodyPr>
          <a:lstStyle/>
          <a:p>
            <a:r>
              <a:rPr lang="en-US" dirty="0"/>
              <a:t>Sensor : Camera(Phone)</a:t>
            </a:r>
            <a:endParaRPr lang="en-CH" dirty="0"/>
          </a:p>
        </p:txBody>
      </p:sp>
    </p:spTree>
    <p:extLst>
      <p:ext uri="{BB962C8B-B14F-4D97-AF65-F5344CB8AC3E}">
        <p14:creationId xmlns:p14="http://schemas.microsoft.com/office/powerpoint/2010/main" val="1445326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Robotic tactile perception of object properties: A review</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altLang="zh-CN" sz="2800" dirty="0"/>
              <a:t>Review</a:t>
            </a:r>
            <a:endParaRPr lang="en-CH" sz="2800" dirty="0"/>
          </a:p>
        </p:txBody>
      </p:sp>
      <p:sp>
        <p:nvSpPr>
          <p:cNvPr id="5" name="文本框 4">
            <a:extLst>
              <a:ext uri="{FF2B5EF4-FFF2-40B4-BE49-F238E27FC236}">
                <a16:creationId xmlns:a16="http://schemas.microsoft.com/office/drawing/2014/main" id="{99E3FD3C-7339-5E33-8B10-880F89D79457}"/>
              </a:ext>
            </a:extLst>
          </p:cNvPr>
          <p:cNvSpPr txBox="1"/>
          <p:nvPr/>
        </p:nvSpPr>
        <p:spPr>
          <a:xfrm>
            <a:off x="2105025" y="2209800"/>
            <a:ext cx="824865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Single-point contact sensor :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measure contact force : ATI Nano 17 force-torque sensor</a:t>
            </a:r>
          </a:p>
          <a:p>
            <a:pPr marL="742950" lvl="1" indent="-285750">
              <a:buFont typeface="Arial" panose="020B0604020202020204" pitchFamily="34" charset="0"/>
              <a:buChar char="•"/>
            </a:pPr>
            <a:r>
              <a:rPr lang="en-US" dirty="0"/>
              <a:t>measure vibration : </a:t>
            </a:r>
            <a:r>
              <a:rPr lang="en-US" dirty="0" err="1"/>
              <a:t>biomimeticwhiskers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Tactile Array: fiber optics, MEMS barometers, </a:t>
            </a:r>
            <a:r>
              <a:rPr lang="en-US" dirty="0" err="1"/>
              <a:t>RoboTouch</a:t>
            </a:r>
            <a:r>
              <a:rPr lang="en-US" dirty="0"/>
              <a:t>, </a:t>
            </a:r>
            <a:r>
              <a:rPr lang="en-US" dirty="0" err="1"/>
              <a:t>DigiTacts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optical tactile sensor, high resolution : </a:t>
            </a:r>
            <a:r>
              <a:rPr lang="en-US" dirty="0" err="1"/>
              <a:t>GelSight</a:t>
            </a:r>
            <a:r>
              <a:rPr lang="en-US" dirty="0"/>
              <a:t>, </a:t>
            </a:r>
            <a:r>
              <a:rPr lang="en-US" dirty="0" err="1"/>
              <a:t>GelTip</a:t>
            </a:r>
            <a:r>
              <a:rPr lang="en-US" dirty="0"/>
              <a:t>, </a:t>
            </a:r>
            <a:r>
              <a:rPr lang="en-US" dirty="0" err="1"/>
              <a:t>TacTip</a:t>
            </a:r>
            <a:r>
              <a:rPr lang="en-US" dirty="0"/>
              <a:t>, DIGIT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CH" dirty="0"/>
          </a:p>
        </p:txBody>
      </p:sp>
    </p:spTree>
    <p:extLst>
      <p:ext uri="{BB962C8B-B14F-4D97-AF65-F5344CB8AC3E}">
        <p14:creationId xmlns:p14="http://schemas.microsoft.com/office/powerpoint/2010/main" val="326355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Touch driven controller and tactile features for physical interactions</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Jacobian </a:t>
            </a:r>
            <a:r>
              <a:rPr lang="en-US" altLang="zh-CN" sz="2800" dirty="0"/>
              <a:t>feed forward</a:t>
            </a:r>
            <a:endParaRPr lang="en-CH" sz="2800" dirty="0"/>
          </a:p>
        </p:txBody>
      </p:sp>
      <p:pic>
        <p:nvPicPr>
          <p:cNvPr id="6" name="图片 5">
            <a:extLst>
              <a:ext uri="{FF2B5EF4-FFF2-40B4-BE49-F238E27FC236}">
                <a16:creationId xmlns:a16="http://schemas.microsoft.com/office/drawing/2014/main" id="{27A4D5AD-5D55-8142-7F5D-338C51ACD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792" y="2324526"/>
            <a:ext cx="3937483" cy="4174898"/>
          </a:xfrm>
          <a:prstGeom prst="rect">
            <a:avLst/>
          </a:prstGeom>
        </p:spPr>
      </p:pic>
      <p:pic>
        <p:nvPicPr>
          <p:cNvPr id="8" name="图片 7">
            <a:extLst>
              <a:ext uri="{FF2B5EF4-FFF2-40B4-BE49-F238E27FC236}">
                <a16:creationId xmlns:a16="http://schemas.microsoft.com/office/drawing/2014/main" id="{3CCB33A0-DE25-39BF-FB3C-9612BC3B5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36" y="4246041"/>
            <a:ext cx="7447025" cy="1621307"/>
          </a:xfrm>
          <a:prstGeom prst="rect">
            <a:avLst/>
          </a:prstGeom>
        </p:spPr>
      </p:pic>
      <p:pic>
        <p:nvPicPr>
          <p:cNvPr id="10" name="图片 9">
            <a:extLst>
              <a:ext uri="{FF2B5EF4-FFF2-40B4-BE49-F238E27FC236}">
                <a16:creationId xmlns:a16="http://schemas.microsoft.com/office/drawing/2014/main" id="{46F2F977-C119-92BF-3B08-D5ACC2D85D32}"/>
              </a:ext>
            </a:extLst>
          </p:cNvPr>
          <p:cNvPicPr>
            <a:picLocks noChangeAspect="1"/>
          </p:cNvPicPr>
          <p:nvPr/>
        </p:nvPicPr>
        <p:blipFill>
          <a:blip r:embed="rId4"/>
          <a:stretch>
            <a:fillRect/>
          </a:stretch>
        </p:blipFill>
        <p:spPr>
          <a:xfrm>
            <a:off x="847270" y="2797670"/>
            <a:ext cx="5915480" cy="631330"/>
          </a:xfrm>
          <a:prstGeom prst="rect">
            <a:avLst/>
          </a:prstGeom>
        </p:spPr>
      </p:pic>
    </p:spTree>
    <p:extLst>
      <p:ext uri="{BB962C8B-B14F-4D97-AF65-F5344CB8AC3E}">
        <p14:creationId xmlns:p14="http://schemas.microsoft.com/office/powerpoint/2010/main" val="2861380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Generation of </a:t>
            </a:r>
            <a:r>
              <a:rPr lang="en-US" b="1" dirty="0" err="1"/>
              <a:t>GelSight</a:t>
            </a:r>
            <a:r>
              <a:rPr lang="en-US" b="1" dirty="0"/>
              <a:t> Tactile Images for Sim2Real Learning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11" name="图片 10">
            <a:extLst>
              <a:ext uri="{FF2B5EF4-FFF2-40B4-BE49-F238E27FC236}">
                <a16:creationId xmlns:a16="http://schemas.microsoft.com/office/drawing/2014/main" id="{E9A1F983-4E1B-2B3B-3C36-26CE95C43808}"/>
              </a:ext>
            </a:extLst>
          </p:cNvPr>
          <p:cNvPicPr>
            <a:picLocks noChangeAspect="1"/>
          </p:cNvPicPr>
          <p:nvPr/>
        </p:nvPicPr>
        <p:blipFill>
          <a:blip r:embed="rId2"/>
          <a:stretch>
            <a:fillRect/>
          </a:stretch>
        </p:blipFill>
        <p:spPr>
          <a:xfrm>
            <a:off x="561973" y="2076449"/>
            <a:ext cx="6353020" cy="1700416"/>
          </a:xfrm>
          <a:prstGeom prst="rect">
            <a:avLst/>
          </a:prstGeom>
        </p:spPr>
      </p:pic>
      <p:pic>
        <p:nvPicPr>
          <p:cNvPr id="13" name="图片 12">
            <a:extLst>
              <a:ext uri="{FF2B5EF4-FFF2-40B4-BE49-F238E27FC236}">
                <a16:creationId xmlns:a16="http://schemas.microsoft.com/office/drawing/2014/main" id="{21CFC080-DC49-EB99-7084-28791E66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5" y="1822687"/>
            <a:ext cx="6347867" cy="4802932"/>
          </a:xfrm>
          <a:prstGeom prst="rect">
            <a:avLst/>
          </a:prstGeom>
        </p:spPr>
      </p:pic>
    </p:spTree>
    <p:extLst>
      <p:ext uri="{BB962C8B-B14F-4D97-AF65-F5344CB8AC3E}">
        <p14:creationId xmlns:p14="http://schemas.microsoft.com/office/powerpoint/2010/main" val="2627312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Learning the sense of touch in simulation: a sim-to-real strategy for </a:t>
            </a:r>
            <a:r>
              <a:rPr lang="en-US" b="1" dirty="0" err="1"/>
              <a:t>visionbased</a:t>
            </a:r>
            <a:r>
              <a:rPr lang="en-US" b="1" dirty="0"/>
              <a:t> tactile sensing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FEM Simulation</a:t>
            </a:r>
            <a:endParaRPr lang="en-CH" sz="2800" dirty="0"/>
          </a:p>
        </p:txBody>
      </p:sp>
      <p:pic>
        <p:nvPicPr>
          <p:cNvPr id="6" name="图片 5">
            <a:extLst>
              <a:ext uri="{FF2B5EF4-FFF2-40B4-BE49-F238E27FC236}">
                <a16:creationId xmlns:a16="http://schemas.microsoft.com/office/drawing/2014/main" id="{D7B36E5C-CFC2-166B-E5DA-0B871AEDC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099" y="1801306"/>
            <a:ext cx="3416455" cy="4906292"/>
          </a:xfrm>
          <a:prstGeom prst="rect">
            <a:avLst/>
          </a:prstGeom>
        </p:spPr>
      </p:pic>
      <p:sp>
        <p:nvSpPr>
          <p:cNvPr id="7" name="文本框 6">
            <a:extLst>
              <a:ext uri="{FF2B5EF4-FFF2-40B4-BE49-F238E27FC236}">
                <a16:creationId xmlns:a16="http://schemas.microsoft.com/office/drawing/2014/main" id="{7EDF3BBB-87DE-25CF-7941-D02B9EBE17DD}"/>
              </a:ext>
            </a:extLst>
          </p:cNvPr>
          <p:cNvSpPr txBox="1"/>
          <p:nvPr/>
        </p:nvSpPr>
        <p:spPr>
          <a:xfrm>
            <a:off x="476247" y="3072484"/>
            <a:ext cx="6334125" cy="923330"/>
          </a:xfrm>
          <a:prstGeom prst="rect">
            <a:avLst/>
          </a:prstGeom>
          <a:noFill/>
        </p:spPr>
        <p:txBody>
          <a:bodyPr wrap="square" rtlCol="0">
            <a:spAutoFit/>
          </a:bodyPr>
          <a:lstStyle/>
          <a:p>
            <a:r>
              <a:rPr lang="en-US" dirty="0"/>
              <a:t>figure a is corresponding to paper "Ground Truth Force Distribution for Learning-Based Tactile Sensing: A Finite Element Approach”</a:t>
            </a:r>
            <a:endParaRPr lang="en-CH" dirty="0"/>
          </a:p>
        </p:txBody>
      </p:sp>
      <p:sp>
        <p:nvSpPr>
          <p:cNvPr id="8" name="文本框 7">
            <a:extLst>
              <a:ext uri="{FF2B5EF4-FFF2-40B4-BE49-F238E27FC236}">
                <a16:creationId xmlns:a16="http://schemas.microsoft.com/office/drawing/2014/main" id="{0DCD8FAF-AEDC-7DCC-C0EC-F2226481F1CE}"/>
              </a:ext>
            </a:extLst>
          </p:cNvPr>
          <p:cNvSpPr txBox="1"/>
          <p:nvPr/>
        </p:nvSpPr>
        <p:spPr>
          <a:xfrm>
            <a:off x="476247" y="4285662"/>
            <a:ext cx="7181852" cy="369332"/>
          </a:xfrm>
          <a:prstGeom prst="rect">
            <a:avLst/>
          </a:prstGeom>
          <a:noFill/>
        </p:spPr>
        <p:txBody>
          <a:bodyPr wrap="square" rtlCol="0">
            <a:spAutoFit/>
          </a:bodyPr>
          <a:lstStyle/>
          <a:p>
            <a:r>
              <a:rPr lang="en-US" dirty="0"/>
              <a:t>DIS: Dense Inverse Search (Fast Optical Flow using Dense Inverse Search)</a:t>
            </a:r>
            <a:endParaRPr lang="en-CH" dirty="0"/>
          </a:p>
        </p:txBody>
      </p:sp>
    </p:spTree>
    <p:extLst>
      <p:ext uri="{BB962C8B-B14F-4D97-AF65-F5344CB8AC3E}">
        <p14:creationId xmlns:p14="http://schemas.microsoft.com/office/powerpoint/2010/main" val="4011126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Skill generalization of tubular object manipulation with tactile sensing and Sim2Real learning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9" name="图片 8">
            <a:extLst>
              <a:ext uri="{FF2B5EF4-FFF2-40B4-BE49-F238E27FC236}">
                <a16:creationId xmlns:a16="http://schemas.microsoft.com/office/drawing/2014/main" id="{B8F965F1-5FC7-F129-5E5D-C1FF51286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0" y="1756296"/>
            <a:ext cx="5400675" cy="4915882"/>
          </a:xfrm>
          <a:prstGeom prst="rect">
            <a:avLst/>
          </a:prstGeom>
        </p:spPr>
      </p:pic>
      <p:pic>
        <p:nvPicPr>
          <p:cNvPr id="12" name="图片 11">
            <a:extLst>
              <a:ext uri="{FF2B5EF4-FFF2-40B4-BE49-F238E27FC236}">
                <a16:creationId xmlns:a16="http://schemas.microsoft.com/office/drawing/2014/main" id="{A6CD6300-D387-FB23-7967-B0059CE1473C}"/>
              </a:ext>
            </a:extLst>
          </p:cNvPr>
          <p:cNvPicPr>
            <a:picLocks noChangeAspect="1"/>
          </p:cNvPicPr>
          <p:nvPr/>
        </p:nvPicPr>
        <p:blipFill>
          <a:blip r:embed="rId3"/>
          <a:stretch>
            <a:fillRect/>
          </a:stretch>
        </p:blipFill>
        <p:spPr>
          <a:xfrm>
            <a:off x="413544" y="2931041"/>
            <a:ext cx="6158706" cy="2374690"/>
          </a:xfrm>
          <a:prstGeom prst="rect">
            <a:avLst/>
          </a:prstGeom>
        </p:spPr>
      </p:pic>
    </p:spTree>
    <p:extLst>
      <p:ext uri="{BB962C8B-B14F-4D97-AF65-F5344CB8AC3E}">
        <p14:creationId xmlns:p14="http://schemas.microsoft.com/office/powerpoint/2010/main" val="617267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Sim-to-Real for Robotic Tactile Sensing via Physics-Based Simulation and Learned Latent Projections</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FEM Simulation</a:t>
            </a:r>
            <a:endParaRPr lang="en-CH" sz="2800" dirty="0"/>
          </a:p>
        </p:txBody>
      </p:sp>
      <p:pic>
        <p:nvPicPr>
          <p:cNvPr id="6" name="图片 5">
            <a:extLst>
              <a:ext uri="{FF2B5EF4-FFF2-40B4-BE49-F238E27FC236}">
                <a16:creationId xmlns:a16="http://schemas.microsoft.com/office/drawing/2014/main" id="{9AC51893-A38F-7783-97A6-491AC7B59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 y="3429000"/>
            <a:ext cx="7788087" cy="3238500"/>
          </a:xfrm>
          <a:prstGeom prst="rect">
            <a:avLst/>
          </a:prstGeom>
        </p:spPr>
      </p:pic>
      <p:pic>
        <p:nvPicPr>
          <p:cNvPr id="8" name="图片 7">
            <a:extLst>
              <a:ext uri="{FF2B5EF4-FFF2-40B4-BE49-F238E27FC236}">
                <a16:creationId xmlns:a16="http://schemas.microsoft.com/office/drawing/2014/main" id="{688656CD-D7E3-3323-536E-4547FB45F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217" y="1997026"/>
            <a:ext cx="4770783" cy="3429000"/>
          </a:xfrm>
          <a:prstGeom prst="rect">
            <a:avLst/>
          </a:prstGeom>
        </p:spPr>
      </p:pic>
      <p:pic>
        <p:nvPicPr>
          <p:cNvPr id="11" name="图片 10">
            <a:extLst>
              <a:ext uri="{FF2B5EF4-FFF2-40B4-BE49-F238E27FC236}">
                <a16:creationId xmlns:a16="http://schemas.microsoft.com/office/drawing/2014/main" id="{6A0DB748-A7A4-953D-E99E-C0C661044E8B}"/>
              </a:ext>
            </a:extLst>
          </p:cNvPr>
          <p:cNvPicPr>
            <a:picLocks noChangeAspect="1"/>
          </p:cNvPicPr>
          <p:nvPr/>
        </p:nvPicPr>
        <p:blipFill>
          <a:blip r:embed="rId4"/>
          <a:stretch>
            <a:fillRect/>
          </a:stretch>
        </p:blipFill>
        <p:spPr>
          <a:xfrm>
            <a:off x="813631" y="1955194"/>
            <a:ext cx="5187118" cy="1268266"/>
          </a:xfrm>
          <a:prstGeom prst="rect">
            <a:avLst/>
          </a:prstGeom>
        </p:spPr>
      </p:pic>
    </p:spTree>
    <p:extLst>
      <p:ext uri="{BB962C8B-B14F-4D97-AF65-F5344CB8AC3E}">
        <p14:creationId xmlns:p14="http://schemas.microsoft.com/office/powerpoint/2010/main" val="1219801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Encoders</a:t>
            </a:r>
          </a:p>
        </p:txBody>
      </p:sp>
      <p:sp>
        <p:nvSpPr>
          <p:cNvPr id="2" name="文本框 1">
            <a:extLst>
              <a:ext uri="{FF2B5EF4-FFF2-40B4-BE49-F238E27FC236}">
                <a16:creationId xmlns:a16="http://schemas.microsoft.com/office/drawing/2014/main" id="{AAC3026A-DB17-5B35-623C-5E86416AF76E}"/>
              </a:ext>
            </a:extLst>
          </p:cNvPr>
          <p:cNvSpPr txBox="1"/>
          <p:nvPr/>
        </p:nvSpPr>
        <p:spPr>
          <a:xfrm>
            <a:off x="638173" y="1431974"/>
            <a:ext cx="10725152" cy="646331"/>
          </a:xfrm>
          <a:prstGeom prst="rect">
            <a:avLst/>
          </a:prstGeom>
          <a:noFill/>
        </p:spPr>
        <p:txBody>
          <a:bodyPr wrap="square" rtlCol="0">
            <a:spAutoFit/>
          </a:bodyPr>
          <a:lstStyle/>
          <a:p>
            <a:r>
              <a:rPr lang="en-US" b="1" dirty="0"/>
              <a:t>Control Transformer: Robot Navigation in Unknown </a:t>
            </a:r>
            <a:r>
              <a:rPr lang="en-US" b="1" dirty="0" err="1"/>
              <a:t>Environmentsthrough</a:t>
            </a:r>
            <a:r>
              <a:rPr lang="en-US" b="1" dirty="0"/>
              <a:t> PRM-Guided Return-Conditioned Sequence Modeling</a:t>
            </a:r>
            <a:endParaRPr lang="en-CH" b="1" dirty="0"/>
          </a:p>
        </p:txBody>
      </p:sp>
      <p:sp>
        <p:nvSpPr>
          <p:cNvPr id="3" name="文本框 2">
            <a:extLst>
              <a:ext uri="{FF2B5EF4-FFF2-40B4-BE49-F238E27FC236}">
                <a16:creationId xmlns:a16="http://schemas.microsoft.com/office/drawing/2014/main" id="{858AB555-4EB2-D8B0-3162-01750FE9702F}"/>
              </a:ext>
            </a:extLst>
          </p:cNvPr>
          <p:cNvSpPr txBox="1"/>
          <p:nvPr/>
        </p:nvSpPr>
        <p:spPr>
          <a:xfrm>
            <a:off x="561973" y="908754"/>
            <a:ext cx="4772027" cy="523220"/>
          </a:xfrm>
          <a:prstGeom prst="rect">
            <a:avLst/>
          </a:prstGeom>
          <a:noFill/>
        </p:spPr>
        <p:txBody>
          <a:bodyPr wrap="square" rtlCol="0">
            <a:spAutoFit/>
          </a:bodyPr>
          <a:lstStyle/>
          <a:p>
            <a:r>
              <a:rPr lang="en-US" sz="2800" dirty="0"/>
              <a:t>Position </a:t>
            </a:r>
            <a:r>
              <a:rPr lang="en-US" sz="2800" dirty="0" err="1"/>
              <a:t>Esitmation</a:t>
            </a:r>
            <a:endParaRPr lang="en-CH" sz="2800" dirty="0"/>
          </a:p>
        </p:txBody>
      </p:sp>
      <p:pic>
        <p:nvPicPr>
          <p:cNvPr id="8" name="图片 7">
            <a:extLst>
              <a:ext uri="{FF2B5EF4-FFF2-40B4-BE49-F238E27FC236}">
                <a16:creationId xmlns:a16="http://schemas.microsoft.com/office/drawing/2014/main" id="{FCE62BC8-AF02-2A75-ED2C-A4E17FE14AE3}"/>
              </a:ext>
            </a:extLst>
          </p:cNvPr>
          <p:cNvPicPr>
            <a:picLocks noChangeAspect="1"/>
          </p:cNvPicPr>
          <p:nvPr/>
        </p:nvPicPr>
        <p:blipFill>
          <a:blip r:embed="rId2"/>
          <a:stretch>
            <a:fillRect/>
          </a:stretch>
        </p:blipFill>
        <p:spPr>
          <a:xfrm>
            <a:off x="410126" y="2278696"/>
            <a:ext cx="5047700" cy="1608199"/>
          </a:xfrm>
          <a:prstGeom prst="rect">
            <a:avLst/>
          </a:prstGeom>
        </p:spPr>
      </p:pic>
      <p:pic>
        <p:nvPicPr>
          <p:cNvPr id="6" name="图片 5">
            <a:extLst>
              <a:ext uri="{FF2B5EF4-FFF2-40B4-BE49-F238E27FC236}">
                <a16:creationId xmlns:a16="http://schemas.microsoft.com/office/drawing/2014/main" id="{DEE5302A-4A03-8061-B5D4-ADCEA23EB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243" y="3462177"/>
            <a:ext cx="7620831" cy="3263051"/>
          </a:xfrm>
          <a:prstGeom prst="rect">
            <a:avLst/>
          </a:prstGeom>
        </p:spPr>
      </p:pic>
    </p:spTree>
    <p:extLst>
      <p:ext uri="{BB962C8B-B14F-4D97-AF65-F5344CB8AC3E}">
        <p14:creationId xmlns:p14="http://schemas.microsoft.com/office/powerpoint/2010/main" val="914293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Encoders</a:t>
            </a:r>
          </a:p>
        </p:txBody>
      </p:sp>
      <p:sp>
        <p:nvSpPr>
          <p:cNvPr id="2" name="文本框 1">
            <a:extLst>
              <a:ext uri="{FF2B5EF4-FFF2-40B4-BE49-F238E27FC236}">
                <a16:creationId xmlns:a16="http://schemas.microsoft.com/office/drawing/2014/main" id="{AAC3026A-DB17-5B35-623C-5E86416AF76E}"/>
              </a:ext>
            </a:extLst>
          </p:cNvPr>
          <p:cNvSpPr txBox="1"/>
          <p:nvPr/>
        </p:nvSpPr>
        <p:spPr>
          <a:xfrm>
            <a:off x="638173" y="1431974"/>
            <a:ext cx="10725152" cy="369332"/>
          </a:xfrm>
          <a:prstGeom prst="rect">
            <a:avLst/>
          </a:prstGeom>
          <a:noFill/>
        </p:spPr>
        <p:txBody>
          <a:bodyPr wrap="square" rtlCol="0">
            <a:spAutoFit/>
          </a:bodyPr>
          <a:lstStyle/>
          <a:p>
            <a:r>
              <a:rPr lang="en-US" b="1" dirty="0" err="1"/>
              <a:t>NeuronsGym</a:t>
            </a:r>
            <a:r>
              <a:rPr lang="en-US" b="1" dirty="0"/>
              <a:t>: A Hybrid Framework and Benchmark for Robot Tasks with Sim2Real Policy Learning</a:t>
            </a:r>
            <a:endParaRPr lang="en-CH" b="1" dirty="0"/>
          </a:p>
        </p:txBody>
      </p:sp>
      <p:sp>
        <p:nvSpPr>
          <p:cNvPr id="3" name="文本框 2">
            <a:extLst>
              <a:ext uri="{FF2B5EF4-FFF2-40B4-BE49-F238E27FC236}">
                <a16:creationId xmlns:a16="http://schemas.microsoft.com/office/drawing/2014/main" id="{858AB555-4EB2-D8B0-3162-01750FE9702F}"/>
              </a:ext>
            </a:extLst>
          </p:cNvPr>
          <p:cNvSpPr txBox="1"/>
          <p:nvPr/>
        </p:nvSpPr>
        <p:spPr>
          <a:xfrm>
            <a:off x="561973" y="908754"/>
            <a:ext cx="4772027" cy="523220"/>
          </a:xfrm>
          <a:prstGeom prst="rect">
            <a:avLst/>
          </a:prstGeom>
          <a:noFill/>
        </p:spPr>
        <p:txBody>
          <a:bodyPr wrap="square" rtlCol="0">
            <a:spAutoFit/>
          </a:bodyPr>
          <a:lstStyle/>
          <a:p>
            <a:r>
              <a:rPr lang="en-US" sz="2800" dirty="0"/>
              <a:t>Uncertainty Estimation</a:t>
            </a:r>
            <a:endParaRPr lang="en-CH" sz="2800" dirty="0"/>
          </a:p>
        </p:txBody>
      </p:sp>
      <p:pic>
        <p:nvPicPr>
          <p:cNvPr id="7" name="图片 6">
            <a:extLst>
              <a:ext uri="{FF2B5EF4-FFF2-40B4-BE49-F238E27FC236}">
                <a16:creationId xmlns:a16="http://schemas.microsoft.com/office/drawing/2014/main" id="{AA3075CD-7C40-3576-0826-EBA3F8443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473" y="2449730"/>
            <a:ext cx="8915401" cy="4264498"/>
          </a:xfrm>
          <a:prstGeom prst="rect">
            <a:avLst/>
          </a:prstGeom>
        </p:spPr>
      </p:pic>
      <p:pic>
        <p:nvPicPr>
          <p:cNvPr id="10" name="图片 9">
            <a:extLst>
              <a:ext uri="{FF2B5EF4-FFF2-40B4-BE49-F238E27FC236}">
                <a16:creationId xmlns:a16="http://schemas.microsoft.com/office/drawing/2014/main" id="{308A7154-F172-7C02-462E-495ECBDA4C9C}"/>
              </a:ext>
            </a:extLst>
          </p:cNvPr>
          <p:cNvPicPr>
            <a:picLocks noChangeAspect="1"/>
          </p:cNvPicPr>
          <p:nvPr/>
        </p:nvPicPr>
        <p:blipFill>
          <a:blip r:embed="rId3"/>
          <a:stretch>
            <a:fillRect/>
          </a:stretch>
        </p:blipFill>
        <p:spPr>
          <a:xfrm>
            <a:off x="238126" y="1976707"/>
            <a:ext cx="4649034" cy="615422"/>
          </a:xfrm>
          <a:prstGeom prst="rect">
            <a:avLst/>
          </a:prstGeom>
        </p:spPr>
      </p:pic>
    </p:spTree>
    <p:extLst>
      <p:ext uri="{BB962C8B-B14F-4D97-AF65-F5344CB8AC3E}">
        <p14:creationId xmlns:p14="http://schemas.microsoft.com/office/powerpoint/2010/main" val="160391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Encoders</a:t>
            </a:r>
          </a:p>
        </p:txBody>
      </p:sp>
      <p:sp>
        <p:nvSpPr>
          <p:cNvPr id="2" name="文本框 1">
            <a:extLst>
              <a:ext uri="{FF2B5EF4-FFF2-40B4-BE49-F238E27FC236}">
                <a16:creationId xmlns:a16="http://schemas.microsoft.com/office/drawing/2014/main" id="{AAC3026A-DB17-5B35-623C-5E86416AF76E}"/>
              </a:ext>
            </a:extLst>
          </p:cNvPr>
          <p:cNvSpPr txBox="1"/>
          <p:nvPr/>
        </p:nvSpPr>
        <p:spPr>
          <a:xfrm>
            <a:off x="638173" y="1431974"/>
            <a:ext cx="10725152" cy="369332"/>
          </a:xfrm>
          <a:prstGeom prst="rect">
            <a:avLst/>
          </a:prstGeom>
          <a:noFill/>
        </p:spPr>
        <p:txBody>
          <a:bodyPr wrap="square" rtlCol="0">
            <a:spAutoFit/>
          </a:bodyPr>
          <a:lstStyle/>
          <a:p>
            <a:r>
              <a:rPr lang="en-US" b="1" dirty="0"/>
              <a:t>LiDAR SLAM with a Wheel Encoder in a Featureless Tunnel Environment</a:t>
            </a:r>
            <a:endParaRPr lang="en-CH" b="1" dirty="0"/>
          </a:p>
        </p:txBody>
      </p:sp>
      <p:sp>
        <p:nvSpPr>
          <p:cNvPr id="3" name="文本框 2">
            <a:extLst>
              <a:ext uri="{FF2B5EF4-FFF2-40B4-BE49-F238E27FC236}">
                <a16:creationId xmlns:a16="http://schemas.microsoft.com/office/drawing/2014/main" id="{858AB555-4EB2-D8B0-3162-01750FE9702F}"/>
              </a:ext>
            </a:extLst>
          </p:cNvPr>
          <p:cNvSpPr txBox="1"/>
          <p:nvPr/>
        </p:nvSpPr>
        <p:spPr>
          <a:xfrm>
            <a:off x="561973" y="908754"/>
            <a:ext cx="4772027" cy="523220"/>
          </a:xfrm>
          <a:prstGeom prst="rect">
            <a:avLst/>
          </a:prstGeom>
          <a:noFill/>
        </p:spPr>
        <p:txBody>
          <a:bodyPr wrap="square" rtlCol="0">
            <a:spAutoFit/>
          </a:bodyPr>
          <a:lstStyle/>
          <a:p>
            <a:r>
              <a:rPr lang="en-US" sz="2800" dirty="0"/>
              <a:t>Sensor Fusion</a:t>
            </a:r>
            <a:endParaRPr lang="en-CH" sz="2800" dirty="0"/>
          </a:p>
        </p:txBody>
      </p:sp>
      <p:pic>
        <p:nvPicPr>
          <p:cNvPr id="6" name="图片 5">
            <a:extLst>
              <a:ext uri="{FF2B5EF4-FFF2-40B4-BE49-F238E27FC236}">
                <a16:creationId xmlns:a16="http://schemas.microsoft.com/office/drawing/2014/main" id="{731A7264-6DA3-F9E4-0A33-0EF09798E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350" y="2007353"/>
            <a:ext cx="8248650" cy="4609627"/>
          </a:xfrm>
          <a:prstGeom prst="rect">
            <a:avLst/>
          </a:prstGeom>
        </p:spPr>
      </p:pic>
      <p:sp>
        <p:nvSpPr>
          <p:cNvPr id="8" name="文本框 7">
            <a:extLst>
              <a:ext uri="{FF2B5EF4-FFF2-40B4-BE49-F238E27FC236}">
                <a16:creationId xmlns:a16="http://schemas.microsoft.com/office/drawing/2014/main" id="{788AFBE4-9BAC-8C59-0C0C-17DE2D89A409}"/>
              </a:ext>
            </a:extLst>
          </p:cNvPr>
          <p:cNvSpPr txBox="1"/>
          <p:nvPr/>
        </p:nvSpPr>
        <p:spPr>
          <a:xfrm>
            <a:off x="371475" y="2562225"/>
            <a:ext cx="3152775" cy="923330"/>
          </a:xfrm>
          <a:prstGeom prst="rect">
            <a:avLst/>
          </a:prstGeom>
          <a:noFill/>
        </p:spPr>
        <p:txBody>
          <a:bodyPr wrap="square" rtlCol="0">
            <a:spAutoFit/>
          </a:bodyPr>
          <a:lstStyle/>
          <a:p>
            <a:r>
              <a:rPr lang="en-US" dirty="0"/>
              <a:t>use wheel encoder to correct the LiDAR data, but not related to simulation</a:t>
            </a:r>
            <a:endParaRPr lang="en-CH" dirty="0"/>
          </a:p>
        </p:txBody>
      </p:sp>
    </p:spTree>
    <p:extLst>
      <p:ext uri="{BB962C8B-B14F-4D97-AF65-F5344CB8AC3E}">
        <p14:creationId xmlns:p14="http://schemas.microsoft.com/office/powerpoint/2010/main" val="20646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Next Week</a:t>
            </a:r>
          </a:p>
        </p:txBody>
      </p:sp>
      <p:sp>
        <p:nvSpPr>
          <p:cNvPr id="5" name="文本框 4">
            <a:extLst>
              <a:ext uri="{FF2B5EF4-FFF2-40B4-BE49-F238E27FC236}">
                <a16:creationId xmlns:a16="http://schemas.microsoft.com/office/drawing/2014/main" id="{CF5D294E-DED5-AA85-76EB-5C00F67F9029}"/>
              </a:ext>
            </a:extLst>
          </p:cNvPr>
          <p:cNvSpPr txBox="1"/>
          <p:nvPr/>
        </p:nvSpPr>
        <p:spPr>
          <a:xfrm>
            <a:off x="3200400" y="2748371"/>
            <a:ext cx="8553450" cy="1122743"/>
          </a:xfrm>
          <a:prstGeom prst="rect">
            <a:avLst/>
          </a:prstGeom>
          <a:noFill/>
        </p:spPr>
        <p:txBody>
          <a:bodyPr wrap="square" rtlCol="0">
            <a:spAutoFit/>
          </a:bodyPr>
          <a:lstStyle/>
          <a:p>
            <a:pPr marL="342900" indent="-342900">
              <a:lnSpc>
                <a:spcPct val="200000"/>
              </a:lnSpc>
              <a:buAutoNum type="arabicPeriod"/>
            </a:pPr>
            <a:r>
              <a:rPr lang="en-US" dirty="0"/>
              <a:t>Add papers/ delete articles according to today’s  </a:t>
            </a:r>
            <a:r>
              <a:rPr lang="en-US" dirty="0" err="1"/>
              <a:t>assesments</a:t>
            </a:r>
            <a:endParaRPr lang="en-US" dirty="0"/>
          </a:p>
          <a:p>
            <a:pPr marL="342900" indent="-342900">
              <a:lnSpc>
                <a:spcPct val="200000"/>
              </a:lnSpc>
              <a:buAutoNum type="arabicPeriod"/>
            </a:pPr>
            <a:r>
              <a:rPr lang="en-US" dirty="0"/>
              <a:t>Write report  draft and send it by  email by  the end of 5</a:t>
            </a:r>
            <a:r>
              <a:rPr lang="en-US" baseline="30000" dirty="0"/>
              <a:t>th</a:t>
            </a:r>
            <a:r>
              <a:rPr lang="en-US" dirty="0"/>
              <a:t> Dec</a:t>
            </a:r>
            <a:endParaRPr lang="en-CH" dirty="0"/>
          </a:p>
        </p:txBody>
      </p:sp>
    </p:spTree>
    <p:extLst>
      <p:ext uri="{BB962C8B-B14F-4D97-AF65-F5344CB8AC3E}">
        <p14:creationId xmlns:p14="http://schemas.microsoft.com/office/powerpoint/2010/main" val="920238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561974" y="2200275"/>
            <a:ext cx="4919708" cy="369332"/>
          </a:xfrm>
          <a:prstGeom prst="rect">
            <a:avLst/>
          </a:prstGeom>
          <a:noFill/>
        </p:spPr>
        <p:txBody>
          <a:bodyPr wrap="square" rtlCol="0">
            <a:spAutoFit/>
          </a:bodyPr>
          <a:lstStyle/>
          <a:p>
            <a:r>
              <a:rPr lang="en-US" b="1" dirty="0"/>
              <a:t>UniSim: A Neural Closed-Loop Sensor Simulator</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Neural Field</a:t>
            </a:r>
            <a:endParaRPr lang="en-CH" sz="2800" dirty="0"/>
          </a:p>
        </p:txBody>
      </p:sp>
      <p:pic>
        <p:nvPicPr>
          <p:cNvPr id="5" name="图片 4">
            <a:extLst>
              <a:ext uri="{FF2B5EF4-FFF2-40B4-BE49-F238E27FC236}">
                <a16:creationId xmlns:a16="http://schemas.microsoft.com/office/drawing/2014/main" id="{8E9FC33E-C5C6-21E3-B211-9858ED623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44" y="542925"/>
            <a:ext cx="6077073" cy="5772150"/>
          </a:xfrm>
          <a:prstGeom prst="rect">
            <a:avLst/>
          </a:prstGeom>
        </p:spPr>
      </p:pic>
      <p:sp>
        <p:nvSpPr>
          <p:cNvPr id="7" name="文本框 6">
            <a:extLst>
              <a:ext uri="{FF2B5EF4-FFF2-40B4-BE49-F238E27FC236}">
                <a16:creationId xmlns:a16="http://schemas.microsoft.com/office/drawing/2014/main" id="{11DA39D8-C4CE-DDD1-037F-B3EAAAE6220C}"/>
              </a:ext>
            </a:extLst>
          </p:cNvPr>
          <p:cNvSpPr txBox="1"/>
          <p:nvPr/>
        </p:nvSpPr>
        <p:spPr>
          <a:xfrm>
            <a:off x="561973" y="2658079"/>
            <a:ext cx="3819525" cy="369332"/>
          </a:xfrm>
          <a:prstGeom prst="rect">
            <a:avLst/>
          </a:prstGeom>
          <a:noFill/>
        </p:spPr>
        <p:txBody>
          <a:bodyPr wrap="square" rtlCol="0">
            <a:spAutoFit/>
          </a:bodyPr>
          <a:lstStyle/>
          <a:p>
            <a:r>
              <a:rPr lang="en-US" dirty="0"/>
              <a:t>Sensor : Camera &amp; LiDAR</a:t>
            </a:r>
            <a:endParaRPr lang="en-CH" dirty="0"/>
          </a:p>
        </p:txBody>
      </p:sp>
      <p:pic>
        <p:nvPicPr>
          <p:cNvPr id="11" name="图片 10">
            <a:extLst>
              <a:ext uri="{FF2B5EF4-FFF2-40B4-BE49-F238E27FC236}">
                <a16:creationId xmlns:a16="http://schemas.microsoft.com/office/drawing/2014/main" id="{92DB947D-EF8D-5739-F8FC-317E8E283D7D}"/>
              </a:ext>
            </a:extLst>
          </p:cNvPr>
          <p:cNvPicPr>
            <a:picLocks noChangeAspect="1"/>
          </p:cNvPicPr>
          <p:nvPr/>
        </p:nvPicPr>
        <p:blipFill>
          <a:blip r:embed="rId3"/>
          <a:stretch>
            <a:fillRect/>
          </a:stretch>
        </p:blipFill>
        <p:spPr>
          <a:xfrm>
            <a:off x="-166691" y="3897211"/>
            <a:ext cx="6034715" cy="712610"/>
          </a:xfrm>
          <a:prstGeom prst="rect">
            <a:avLst/>
          </a:prstGeom>
        </p:spPr>
      </p:pic>
    </p:spTree>
    <p:extLst>
      <p:ext uri="{BB962C8B-B14F-4D97-AF65-F5344CB8AC3E}">
        <p14:creationId xmlns:p14="http://schemas.microsoft.com/office/powerpoint/2010/main" val="12836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676273" y="1497317"/>
            <a:ext cx="10115551" cy="369332"/>
          </a:xfrm>
          <a:prstGeom prst="rect">
            <a:avLst/>
          </a:prstGeom>
          <a:noFill/>
        </p:spPr>
        <p:txBody>
          <a:bodyPr wrap="square" rtlCol="0">
            <a:spAutoFit/>
          </a:bodyPr>
          <a:lstStyle/>
          <a:p>
            <a:r>
              <a:rPr lang="en-US" b="1" dirty="0" err="1"/>
              <a:t>SurfelGAN</a:t>
            </a:r>
            <a:r>
              <a:rPr lang="en-US" b="1" dirty="0"/>
              <a:t>: Synthesizing Realistic Sensor Data for Autonomous Driving</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Synthetic Dataset</a:t>
            </a:r>
            <a:endParaRPr lang="en-CH" sz="2800" dirty="0"/>
          </a:p>
        </p:txBody>
      </p:sp>
      <p:sp>
        <p:nvSpPr>
          <p:cNvPr id="7" name="文本框 6">
            <a:extLst>
              <a:ext uri="{FF2B5EF4-FFF2-40B4-BE49-F238E27FC236}">
                <a16:creationId xmlns:a16="http://schemas.microsoft.com/office/drawing/2014/main" id="{11DA39D8-C4CE-DDD1-037F-B3EAAAE6220C}"/>
              </a:ext>
            </a:extLst>
          </p:cNvPr>
          <p:cNvSpPr txBox="1"/>
          <p:nvPr/>
        </p:nvSpPr>
        <p:spPr>
          <a:xfrm>
            <a:off x="123825" y="2505670"/>
            <a:ext cx="6648452" cy="2031325"/>
          </a:xfrm>
          <a:prstGeom prst="rect">
            <a:avLst/>
          </a:prstGeom>
          <a:noFill/>
        </p:spPr>
        <p:txBody>
          <a:bodyPr wrap="square" rtlCol="0">
            <a:spAutoFit/>
          </a:bodyPr>
          <a:lstStyle/>
          <a:p>
            <a:r>
              <a:rPr lang="en-US" dirty="0"/>
              <a:t>Sensor: Camera &amp; LiDAR</a:t>
            </a:r>
          </a:p>
          <a:p>
            <a:endParaRPr lang="en-US" dirty="0"/>
          </a:p>
          <a:p>
            <a:r>
              <a:rPr lang="en-US" dirty="0"/>
              <a:t>Purpose : </a:t>
            </a:r>
            <a:r>
              <a:rPr lang="en-US" altLang="zh-CN" dirty="0"/>
              <a:t>Generate </a:t>
            </a:r>
          </a:p>
          <a:p>
            <a:r>
              <a:rPr lang="en-US" altLang="zh-CN" dirty="0"/>
              <a:t>realistically looking </a:t>
            </a:r>
          </a:p>
          <a:p>
            <a:r>
              <a:rPr lang="en-US" altLang="zh-CN" dirty="0"/>
              <a:t>camera images (</a:t>
            </a:r>
            <a:r>
              <a:rPr lang="en-US" altLang="zh-CN" b="1" dirty="0"/>
              <a:t>Texture</a:t>
            </a:r>
            <a:r>
              <a:rPr lang="en-US" altLang="zh-CN" dirty="0"/>
              <a:t>)</a:t>
            </a:r>
          </a:p>
          <a:p>
            <a:endParaRPr lang="en-US" dirty="0"/>
          </a:p>
          <a:p>
            <a:r>
              <a:rPr lang="en-US" dirty="0"/>
              <a:t>Method : </a:t>
            </a:r>
            <a:endParaRPr lang="en-CH" dirty="0"/>
          </a:p>
        </p:txBody>
      </p:sp>
      <p:pic>
        <p:nvPicPr>
          <p:cNvPr id="10" name="图片 9">
            <a:extLst>
              <a:ext uri="{FF2B5EF4-FFF2-40B4-BE49-F238E27FC236}">
                <a16:creationId xmlns:a16="http://schemas.microsoft.com/office/drawing/2014/main" id="{4C3FC61B-7AAF-B618-2A36-82090C95A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007353"/>
            <a:ext cx="9067800" cy="4174177"/>
          </a:xfrm>
          <a:prstGeom prst="rect">
            <a:avLst/>
          </a:prstGeom>
        </p:spPr>
      </p:pic>
      <p:pic>
        <p:nvPicPr>
          <p:cNvPr id="13" name="图片 12">
            <a:extLst>
              <a:ext uri="{FF2B5EF4-FFF2-40B4-BE49-F238E27FC236}">
                <a16:creationId xmlns:a16="http://schemas.microsoft.com/office/drawing/2014/main" id="{8B609A1E-463C-FD7D-9278-4C53D0004D8D}"/>
              </a:ext>
            </a:extLst>
          </p:cNvPr>
          <p:cNvPicPr>
            <a:picLocks noChangeAspect="1"/>
          </p:cNvPicPr>
          <p:nvPr/>
        </p:nvPicPr>
        <p:blipFill>
          <a:blip r:embed="rId3"/>
          <a:stretch>
            <a:fillRect/>
          </a:stretch>
        </p:blipFill>
        <p:spPr>
          <a:xfrm>
            <a:off x="61324" y="4594184"/>
            <a:ext cx="3215275" cy="265815"/>
          </a:xfrm>
          <a:prstGeom prst="rect">
            <a:avLst/>
          </a:prstGeom>
        </p:spPr>
      </p:pic>
    </p:spTree>
    <p:extLst>
      <p:ext uri="{BB962C8B-B14F-4D97-AF65-F5344CB8AC3E}">
        <p14:creationId xmlns:p14="http://schemas.microsoft.com/office/powerpoint/2010/main" val="2319230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676274" y="1497317"/>
            <a:ext cx="7467602" cy="369332"/>
          </a:xfrm>
          <a:prstGeom prst="rect">
            <a:avLst/>
          </a:prstGeom>
          <a:noFill/>
        </p:spPr>
        <p:txBody>
          <a:bodyPr wrap="square" rtlCol="0">
            <a:spAutoFit/>
          </a:bodyPr>
          <a:lstStyle/>
          <a:p>
            <a:r>
              <a:rPr lang="en-US" b="1" dirty="0" err="1"/>
              <a:t>SurfelGAN</a:t>
            </a:r>
            <a:r>
              <a:rPr lang="en-US" b="1" dirty="0"/>
              <a:t>: Synthesizing Realistic Sensor Data for Autonomous Driving</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Synthetic Dataset</a:t>
            </a:r>
            <a:endParaRPr lang="en-CH" sz="2800" dirty="0"/>
          </a:p>
        </p:txBody>
      </p:sp>
      <p:sp>
        <p:nvSpPr>
          <p:cNvPr id="7" name="文本框 6">
            <a:extLst>
              <a:ext uri="{FF2B5EF4-FFF2-40B4-BE49-F238E27FC236}">
                <a16:creationId xmlns:a16="http://schemas.microsoft.com/office/drawing/2014/main" id="{11DA39D8-C4CE-DDD1-037F-B3EAAAE6220C}"/>
              </a:ext>
            </a:extLst>
          </p:cNvPr>
          <p:cNvSpPr txBox="1"/>
          <p:nvPr/>
        </p:nvSpPr>
        <p:spPr>
          <a:xfrm>
            <a:off x="123825" y="2505670"/>
            <a:ext cx="2714625" cy="1200329"/>
          </a:xfrm>
          <a:prstGeom prst="rect">
            <a:avLst/>
          </a:prstGeom>
          <a:noFill/>
        </p:spPr>
        <p:txBody>
          <a:bodyPr wrap="square" rtlCol="0">
            <a:spAutoFit/>
          </a:bodyPr>
          <a:lstStyle/>
          <a:p>
            <a:r>
              <a:rPr lang="en-US" dirty="0" err="1"/>
              <a:t>Surfel</a:t>
            </a:r>
            <a:r>
              <a:rPr lang="en-US" dirty="0"/>
              <a:t> : A </a:t>
            </a:r>
            <a:r>
              <a:rPr lang="en-US" dirty="0" err="1"/>
              <a:t>surfel</a:t>
            </a:r>
            <a:r>
              <a:rPr lang="en-US" dirty="0"/>
              <a:t> is a small, </a:t>
            </a:r>
          </a:p>
          <a:p>
            <a:r>
              <a:rPr lang="en-US" dirty="0"/>
              <a:t>oriented disk used to</a:t>
            </a:r>
          </a:p>
          <a:p>
            <a:r>
              <a:rPr lang="en-US" dirty="0"/>
              <a:t> represent a portion of a </a:t>
            </a:r>
          </a:p>
          <a:p>
            <a:r>
              <a:rPr lang="en-US" dirty="0"/>
              <a:t>3D surface. </a:t>
            </a:r>
            <a:endParaRPr lang="en-CH" dirty="0"/>
          </a:p>
        </p:txBody>
      </p:sp>
      <p:pic>
        <p:nvPicPr>
          <p:cNvPr id="5" name="图片 4">
            <a:extLst>
              <a:ext uri="{FF2B5EF4-FFF2-40B4-BE49-F238E27FC236}">
                <a16:creationId xmlns:a16="http://schemas.microsoft.com/office/drawing/2014/main" id="{9014B577-D6B4-B291-E317-9AA0DC548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726" y="1931991"/>
            <a:ext cx="9439274" cy="4782818"/>
          </a:xfrm>
          <a:prstGeom prst="rect">
            <a:avLst/>
          </a:prstGeom>
        </p:spPr>
      </p:pic>
    </p:spTree>
    <p:extLst>
      <p:ext uri="{BB962C8B-B14F-4D97-AF65-F5344CB8AC3E}">
        <p14:creationId xmlns:p14="http://schemas.microsoft.com/office/powerpoint/2010/main" val="428865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676273" y="1497317"/>
            <a:ext cx="10991852" cy="369332"/>
          </a:xfrm>
          <a:prstGeom prst="rect">
            <a:avLst/>
          </a:prstGeom>
          <a:noFill/>
        </p:spPr>
        <p:txBody>
          <a:bodyPr wrap="square" rtlCol="0">
            <a:spAutoFit/>
          </a:bodyPr>
          <a:lstStyle/>
          <a:p>
            <a:r>
              <a:rPr lang="en-US" b="1" dirty="0"/>
              <a:t>Real2Sim2Real: Self-Supervised Learning of Physical Single-Step Dynamic Actions for Planar Robot Casting</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Synthetic Dataset</a:t>
            </a:r>
            <a:endParaRPr lang="en-CH" sz="2800" dirty="0"/>
          </a:p>
        </p:txBody>
      </p:sp>
      <p:pic>
        <p:nvPicPr>
          <p:cNvPr id="10" name="图片 9">
            <a:extLst>
              <a:ext uri="{FF2B5EF4-FFF2-40B4-BE49-F238E27FC236}">
                <a16:creationId xmlns:a16="http://schemas.microsoft.com/office/drawing/2014/main" id="{3DC09AD3-6D74-7D63-68EE-36A32766B55B}"/>
              </a:ext>
            </a:extLst>
          </p:cNvPr>
          <p:cNvPicPr>
            <a:picLocks noChangeAspect="1"/>
          </p:cNvPicPr>
          <p:nvPr/>
        </p:nvPicPr>
        <p:blipFill>
          <a:blip r:embed="rId2"/>
          <a:stretch>
            <a:fillRect/>
          </a:stretch>
        </p:blipFill>
        <p:spPr>
          <a:xfrm>
            <a:off x="215539" y="2948146"/>
            <a:ext cx="3578943" cy="2348257"/>
          </a:xfrm>
          <a:prstGeom prst="rect">
            <a:avLst/>
          </a:prstGeom>
        </p:spPr>
      </p:pic>
      <p:sp>
        <p:nvSpPr>
          <p:cNvPr id="11" name="文本框 10">
            <a:extLst>
              <a:ext uri="{FF2B5EF4-FFF2-40B4-BE49-F238E27FC236}">
                <a16:creationId xmlns:a16="http://schemas.microsoft.com/office/drawing/2014/main" id="{CC3BBD1B-FC95-282E-D5CC-0881D9BC6FA5}"/>
              </a:ext>
            </a:extLst>
          </p:cNvPr>
          <p:cNvSpPr txBox="1"/>
          <p:nvPr/>
        </p:nvSpPr>
        <p:spPr>
          <a:xfrm>
            <a:off x="9001125" y="6265306"/>
            <a:ext cx="4467225" cy="369332"/>
          </a:xfrm>
          <a:prstGeom prst="rect">
            <a:avLst/>
          </a:prstGeom>
          <a:noFill/>
        </p:spPr>
        <p:txBody>
          <a:bodyPr wrap="square" rtlCol="0">
            <a:spAutoFit/>
          </a:bodyPr>
          <a:lstStyle/>
          <a:p>
            <a:r>
              <a:rPr lang="en-US" dirty="0"/>
              <a:t>PRC : Planar Robot Casting</a:t>
            </a:r>
            <a:endParaRPr lang="en-CH" dirty="0"/>
          </a:p>
        </p:txBody>
      </p:sp>
      <p:pic>
        <p:nvPicPr>
          <p:cNvPr id="6" name="图片 5">
            <a:extLst>
              <a:ext uri="{FF2B5EF4-FFF2-40B4-BE49-F238E27FC236}">
                <a16:creationId xmlns:a16="http://schemas.microsoft.com/office/drawing/2014/main" id="{A8B617C3-957C-0C6B-95CD-8E9E81682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045" y="2171700"/>
            <a:ext cx="9205955" cy="2819652"/>
          </a:xfrm>
          <a:prstGeom prst="rect">
            <a:avLst/>
          </a:prstGeom>
        </p:spPr>
      </p:pic>
    </p:spTree>
    <p:extLst>
      <p:ext uri="{BB962C8B-B14F-4D97-AF65-F5344CB8AC3E}">
        <p14:creationId xmlns:p14="http://schemas.microsoft.com/office/powerpoint/2010/main" val="132559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Reinforcement and Imitation Learning for Diverse Visuomotor Skills</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Simulation Manually Adjusted</a:t>
            </a:r>
            <a:endParaRPr lang="en-CH" sz="2800" dirty="0"/>
          </a:p>
        </p:txBody>
      </p:sp>
      <p:pic>
        <p:nvPicPr>
          <p:cNvPr id="6" name="图片 5">
            <a:extLst>
              <a:ext uri="{FF2B5EF4-FFF2-40B4-BE49-F238E27FC236}">
                <a16:creationId xmlns:a16="http://schemas.microsoft.com/office/drawing/2014/main" id="{291A2800-FADB-DBD9-4F5D-FFEAAF8E0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3" y="2635405"/>
            <a:ext cx="9858375" cy="3889220"/>
          </a:xfrm>
          <a:prstGeom prst="rect">
            <a:avLst/>
          </a:prstGeom>
        </p:spPr>
      </p:pic>
      <p:sp>
        <p:nvSpPr>
          <p:cNvPr id="7" name="文本框 6">
            <a:extLst>
              <a:ext uri="{FF2B5EF4-FFF2-40B4-BE49-F238E27FC236}">
                <a16:creationId xmlns:a16="http://schemas.microsoft.com/office/drawing/2014/main" id="{BE72BD55-15EE-13DD-87BB-F66ECF9C3D3A}"/>
              </a:ext>
            </a:extLst>
          </p:cNvPr>
          <p:cNvSpPr txBox="1"/>
          <p:nvPr/>
        </p:nvSpPr>
        <p:spPr>
          <a:xfrm>
            <a:off x="457198" y="1931992"/>
            <a:ext cx="11573554" cy="646331"/>
          </a:xfrm>
          <a:prstGeom prst="rect">
            <a:avLst/>
          </a:prstGeom>
          <a:noFill/>
        </p:spPr>
        <p:txBody>
          <a:bodyPr wrap="square" rtlCol="0">
            <a:spAutoFit/>
          </a:bodyPr>
          <a:lstStyle/>
          <a:p>
            <a:r>
              <a:rPr lang="en-US" dirty="0"/>
              <a:t>a Kinect camera (RGBD) was visually calibrated to match the position and orientation of the simulated camera, and the simulation’s dynamics parameters were manually adjusted to match the dynamics of the real arm.</a:t>
            </a:r>
            <a:endParaRPr lang="en-CH" dirty="0"/>
          </a:p>
        </p:txBody>
      </p:sp>
      <p:sp>
        <p:nvSpPr>
          <p:cNvPr id="12" name="文本框 11">
            <a:extLst>
              <a:ext uri="{FF2B5EF4-FFF2-40B4-BE49-F238E27FC236}">
                <a16:creationId xmlns:a16="http://schemas.microsoft.com/office/drawing/2014/main" id="{70FBDC0D-C649-4D04-CFE5-568BC80DA81A}"/>
              </a:ext>
            </a:extLst>
          </p:cNvPr>
          <p:cNvSpPr txBox="1"/>
          <p:nvPr/>
        </p:nvSpPr>
        <p:spPr>
          <a:xfrm>
            <a:off x="10259102" y="3592165"/>
            <a:ext cx="1771650" cy="1477328"/>
          </a:xfrm>
          <a:prstGeom prst="rect">
            <a:avLst/>
          </a:prstGeom>
          <a:noFill/>
        </p:spPr>
        <p:txBody>
          <a:bodyPr wrap="square">
            <a:spAutoFit/>
          </a:bodyPr>
          <a:lstStyle/>
          <a:p>
            <a:r>
              <a:rPr lang="en-CH" dirty="0"/>
              <a:t>GAIL : Generative Adversarial Imitation Learning</a:t>
            </a:r>
          </a:p>
        </p:txBody>
      </p:sp>
    </p:spTree>
    <p:extLst>
      <p:ext uri="{BB962C8B-B14F-4D97-AF65-F5344CB8AC3E}">
        <p14:creationId xmlns:p14="http://schemas.microsoft.com/office/powerpoint/2010/main" val="4110035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2" name="文本框 1">
            <a:extLst>
              <a:ext uri="{FF2B5EF4-FFF2-40B4-BE49-F238E27FC236}">
                <a16:creationId xmlns:a16="http://schemas.microsoft.com/office/drawing/2014/main" id="{E2D3815F-9CE6-F616-CAE7-7682FFA0EFC9}"/>
              </a:ext>
            </a:extLst>
          </p:cNvPr>
          <p:cNvSpPr txBox="1"/>
          <p:nvPr/>
        </p:nvSpPr>
        <p:spPr>
          <a:xfrm>
            <a:off x="1181100" y="2483356"/>
            <a:ext cx="9829799" cy="2352952"/>
          </a:xfrm>
          <a:prstGeom prst="rect">
            <a:avLst/>
          </a:prstGeom>
          <a:noFill/>
        </p:spPr>
        <p:txBody>
          <a:bodyPr wrap="square" rtlCol="0">
            <a:spAutoFit/>
          </a:bodyPr>
          <a:lstStyle/>
          <a:p>
            <a:pPr>
              <a:lnSpc>
                <a:spcPct val="150000"/>
              </a:lnSpc>
            </a:pPr>
            <a:r>
              <a:rPr lang="en-US" sz="2000" dirty="0"/>
              <a:t>LiDAR : determining ranges by targeting an object or a surface with a laser and measuring the time for the reflected light to return to the receiver .</a:t>
            </a:r>
          </a:p>
          <a:p>
            <a:pPr>
              <a:lnSpc>
                <a:spcPct val="150000"/>
              </a:lnSpc>
            </a:pPr>
            <a:endParaRPr lang="en-US" sz="2000" dirty="0"/>
          </a:p>
          <a:p>
            <a:pPr>
              <a:lnSpc>
                <a:spcPct val="150000"/>
              </a:lnSpc>
            </a:pPr>
            <a:r>
              <a:rPr lang="en-US" sz="2000" dirty="0"/>
              <a:t>Kinect : the motion sensing device for the Xbox 360 gaming console. It  provides RGB, Infra-Red (IR), depth, skeleton, and audio streams to an  application.</a:t>
            </a:r>
            <a:endParaRPr lang="en-CH" sz="2000" dirty="0"/>
          </a:p>
        </p:txBody>
      </p:sp>
      <p:sp>
        <p:nvSpPr>
          <p:cNvPr id="3" name="文本框 2">
            <a:extLst>
              <a:ext uri="{FF2B5EF4-FFF2-40B4-BE49-F238E27FC236}">
                <a16:creationId xmlns:a16="http://schemas.microsoft.com/office/drawing/2014/main" id="{4F56D986-C293-99B6-2492-3EEC2C58205E}"/>
              </a:ext>
            </a:extLst>
          </p:cNvPr>
          <p:cNvSpPr txBox="1"/>
          <p:nvPr/>
        </p:nvSpPr>
        <p:spPr>
          <a:xfrm>
            <a:off x="561973" y="908754"/>
            <a:ext cx="3600451" cy="523220"/>
          </a:xfrm>
          <a:prstGeom prst="rect">
            <a:avLst/>
          </a:prstGeom>
          <a:noFill/>
        </p:spPr>
        <p:txBody>
          <a:bodyPr wrap="square" rtlCol="0">
            <a:spAutoFit/>
          </a:bodyPr>
          <a:lstStyle/>
          <a:p>
            <a:r>
              <a:rPr lang="en-US" sz="2800" dirty="0"/>
              <a:t>Sensors</a:t>
            </a:r>
            <a:endParaRPr lang="en-CH" sz="2800" dirty="0"/>
          </a:p>
        </p:txBody>
      </p:sp>
    </p:spTree>
    <p:extLst>
      <p:ext uri="{BB962C8B-B14F-4D97-AF65-F5344CB8AC3E}">
        <p14:creationId xmlns:p14="http://schemas.microsoft.com/office/powerpoint/2010/main" val="184007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646331"/>
          </a:xfrm>
          <a:prstGeom prst="rect">
            <a:avLst/>
          </a:prstGeom>
          <a:noFill/>
        </p:spPr>
        <p:txBody>
          <a:bodyPr wrap="square" rtlCol="0">
            <a:spAutoFit/>
          </a:bodyPr>
          <a:lstStyle/>
          <a:p>
            <a:r>
              <a:rPr lang="en-US" b="1" dirty="0"/>
              <a:t>LiDAR Data Noise Models and Methodology for Sim-to-Real Domain Generalization and Adaptation in Autonomous Driving Perception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3600451" cy="523220"/>
          </a:xfrm>
          <a:prstGeom prst="rect">
            <a:avLst/>
          </a:prstGeom>
          <a:noFill/>
        </p:spPr>
        <p:txBody>
          <a:bodyPr wrap="square" rtlCol="0">
            <a:spAutoFit/>
          </a:bodyPr>
          <a:lstStyle/>
          <a:p>
            <a:r>
              <a:rPr lang="en-US" sz="2800" dirty="0"/>
              <a:t>Domain Randomization</a:t>
            </a:r>
            <a:endParaRPr lang="en-CH" sz="2800" dirty="0"/>
          </a:p>
        </p:txBody>
      </p:sp>
      <p:pic>
        <p:nvPicPr>
          <p:cNvPr id="7" name="图片 6">
            <a:extLst>
              <a:ext uri="{FF2B5EF4-FFF2-40B4-BE49-F238E27FC236}">
                <a16:creationId xmlns:a16="http://schemas.microsoft.com/office/drawing/2014/main" id="{D88ABE7E-3930-A4A7-367D-6D2C58B42711}"/>
              </a:ext>
            </a:extLst>
          </p:cNvPr>
          <p:cNvPicPr>
            <a:picLocks noChangeAspect="1"/>
          </p:cNvPicPr>
          <p:nvPr/>
        </p:nvPicPr>
        <p:blipFill>
          <a:blip r:embed="rId2"/>
          <a:stretch>
            <a:fillRect/>
          </a:stretch>
        </p:blipFill>
        <p:spPr>
          <a:xfrm>
            <a:off x="676273" y="3026541"/>
            <a:ext cx="7386911" cy="2078859"/>
          </a:xfrm>
          <a:prstGeom prst="rect">
            <a:avLst/>
          </a:prstGeom>
        </p:spPr>
      </p:pic>
      <p:pic>
        <p:nvPicPr>
          <p:cNvPr id="9" name="图片 8">
            <a:extLst>
              <a:ext uri="{FF2B5EF4-FFF2-40B4-BE49-F238E27FC236}">
                <a16:creationId xmlns:a16="http://schemas.microsoft.com/office/drawing/2014/main" id="{64F85FBF-EDEA-9983-D80C-5BAF5F768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981" y="1820482"/>
            <a:ext cx="4459544" cy="5048250"/>
          </a:xfrm>
          <a:prstGeom prst="rect">
            <a:avLst/>
          </a:prstGeom>
        </p:spPr>
      </p:pic>
    </p:spTree>
    <p:extLst>
      <p:ext uri="{BB962C8B-B14F-4D97-AF65-F5344CB8AC3E}">
        <p14:creationId xmlns:p14="http://schemas.microsoft.com/office/powerpoint/2010/main" val="242262261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696</Words>
  <Application>Microsoft Office PowerPoint</Application>
  <PresentationFormat>宽屏</PresentationFormat>
  <Paragraphs>125</Paragraphs>
  <Slides>29</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29</vt:i4>
      </vt:variant>
    </vt:vector>
  </HeadingPairs>
  <TitlesOfParts>
    <vt:vector size="33" baseType="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walker chi</dc:creator>
  <cp:lastModifiedBy>walker chi</cp:lastModifiedBy>
  <cp:revision>5</cp:revision>
  <dcterms:created xsi:type="dcterms:W3CDTF">2023-11-26T23:50:35Z</dcterms:created>
  <dcterms:modified xsi:type="dcterms:W3CDTF">2023-11-27T10:44:50Z</dcterms:modified>
</cp:coreProperties>
</file>